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65"/>
    <p:restoredTop sz="76420"/>
  </p:normalViewPr>
  <p:slideViewPr>
    <p:cSldViewPr>
      <p:cViewPr>
        <p:scale>
          <a:sx n="74" d="100"/>
          <a:sy n="74" d="100"/>
        </p:scale>
        <p:origin x="-1734" y="-72"/>
      </p:cViewPr>
      <p:guideLst>
        <p:guide orient="horz" pos="2160"/>
        <p:guide pos="2880"/>
      </p:guideLst>
    </p:cSldViewPr>
  </p:slideViewPr>
  <p:outlineViewPr>
    <p:cViewPr>
      <p:scale>
        <a:sx n="33" d="100"/>
        <a:sy n="33" d="100"/>
      </p:scale>
      <p:origin x="0" y="-67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380B9-C3DF-C741-BB08-80EDF2C29D94}" type="datetimeFigureOut">
              <a:rPr kumimoji="1" lang="zh-CN" altLang="en-US" smtClean="0"/>
              <a:t>2017/2/16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6E47D9-3299-524C-BB4D-8CF82AE95894}" type="slidenum">
              <a:rPr kumimoji="1" lang="zh-CN" altLang="en-US" smtClean="0"/>
              <a:t>‹#›</a:t>
            </a:fld>
            <a:endParaRPr kumimoji="1" lang="zh-CN" altLang="en-US"/>
          </a:p>
        </p:txBody>
      </p:sp>
    </p:spTree>
    <p:extLst>
      <p:ext uri="{BB962C8B-B14F-4D97-AF65-F5344CB8AC3E}">
        <p14:creationId xmlns:p14="http://schemas.microsoft.com/office/powerpoint/2010/main" val="1866000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36E47D9-3299-524C-BB4D-8CF82AE95894}" type="slidenum">
              <a:rPr kumimoji="1" lang="zh-CN" altLang="en-US" smtClean="0"/>
              <a:t>5</a:t>
            </a:fld>
            <a:endParaRPr kumimoji="1" lang="zh-CN" altLang="en-US"/>
          </a:p>
        </p:txBody>
      </p:sp>
    </p:spTree>
    <p:extLst>
      <p:ext uri="{BB962C8B-B14F-4D97-AF65-F5344CB8AC3E}">
        <p14:creationId xmlns:p14="http://schemas.microsoft.com/office/powerpoint/2010/main" val="857490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051300" y="901700"/>
            <a:ext cx="5092700" cy="5359400"/>
          </a:xfrm>
          <a:prstGeom prst="rect">
            <a:avLst/>
          </a:prstGeom>
          <a:noFill/>
        </p:spPr>
      </p:pic>
      <p:sp>
        <p:nvSpPr>
          <p:cNvPr id="2" name="TextBox 1"/>
          <p:cNvSpPr txBox="1"/>
          <p:nvPr/>
        </p:nvSpPr>
        <p:spPr>
          <a:xfrm>
            <a:off x="546100" y="419100"/>
            <a:ext cx="846386"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目录</a:t>
            </a:r>
          </a:p>
        </p:txBody>
      </p:sp>
      <p:sp>
        <p:nvSpPr>
          <p:cNvPr id="5" name="TextBox 1"/>
          <p:cNvSpPr txBox="1"/>
          <p:nvPr/>
        </p:nvSpPr>
        <p:spPr>
          <a:xfrm>
            <a:off x="1384300" y="1917700"/>
            <a:ext cx="1974900" cy="2790508"/>
          </a:xfrm>
          <a:prstGeom prst="rect">
            <a:avLst/>
          </a:prstGeom>
          <a:noFill/>
        </p:spPr>
        <p:txBody>
          <a:bodyPr wrap="none" lIns="0" tIns="0" rIns="0" rtlCol="0">
            <a:spAutoFit/>
          </a:bodyPr>
          <a:lstStyle/>
          <a:p>
            <a:pPr>
              <a:lnSpc>
                <a:spcPts val="1800"/>
              </a:lnSpc>
              <a:tabLst>
                <a:tab pos="38100" algn="l"/>
              </a:tabLst>
            </a:pPr>
            <a:r>
              <a:rPr lang="en-US" altLang="zh-CN" sz="1403" b="1" dirty="0" smtClean="0">
                <a:solidFill>
                  <a:srgbClr val="0070C0"/>
                </a:solidFill>
                <a:latin typeface="Microsoft YaHei UI" pitchFamily="18" charset="0"/>
                <a:cs typeface="Microsoft YaHei UI" pitchFamily="18" charset="0"/>
              </a:rPr>
              <a:t>语音大数据分析解决方案</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700"/>
              </a:lnSpc>
              <a:tabLst>
                <a:tab pos="38100" algn="l"/>
              </a:tabLst>
            </a:pPr>
            <a:r>
              <a:rPr lang="en-US" altLang="zh-CN" dirty="0" smtClean="0"/>
              <a:t>	</a:t>
            </a:r>
            <a:r>
              <a:rPr lang="en-US" altLang="zh-CN" sz="1403" b="1" dirty="0" smtClean="0">
                <a:solidFill>
                  <a:srgbClr val="3B3838"/>
                </a:solidFill>
                <a:latin typeface="Microsoft YaHei UI" pitchFamily="18" charset="0"/>
                <a:cs typeface="Microsoft YaHei UI" pitchFamily="18" charset="0"/>
              </a:rPr>
              <a:t>产品架构及技术框架</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500"/>
              </a:lnSpc>
              <a:tabLst>
                <a:tab pos="38100" algn="l"/>
              </a:tabLst>
            </a:pPr>
            <a:r>
              <a:rPr lang="en-US" altLang="zh-CN" dirty="0" smtClean="0"/>
              <a:t>	</a:t>
            </a:r>
            <a:r>
              <a:rPr lang="en-US" altLang="zh-CN" sz="1403" b="1" dirty="0" smtClean="0">
                <a:solidFill>
                  <a:srgbClr val="3B3838"/>
                </a:solidFill>
                <a:latin typeface="Microsoft YaHei UI" pitchFamily="18" charset="0"/>
                <a:cs typeface="Microsoft YaHei UI" pitchFamily="18" charset="0"/>
              </a:rPr>
              <a:t>语音大数据行业应用</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400"/>
              </a:lnSpc>
              <a:tabLst>
                <a:tab pos="38100" algn="l"/>
              </a:tabLst>
            </a:pPr>
            <a:r>
              <a:rPr lang="en-US" altLang="zh-CN" sz="1403" b="1" dirty="0" smtClean="0">
                <a:solidFill>
                  <a:srgbClr val="3B3838"/>
                </a:solidFill>
                <a:latin typeface="Microsoft YaHei UI" pitchFamily="18" charset="0"/>
                <a:cs typeface="Microsoft YaHei UI" pitchFamily="18" charset="0"/>
              </a:rPr>
              <a:t>成功案例介绍</a:t>
            </a:r>
          </a:p>
        </p:txBody>
      </p:sp>
      <p:sp>
        <p:nvSpPr>
          <p:cNvPr id="6" name="TextBox 1"/>
          <p:cNvSpPr txBox="1"/>
          <p:nvPr/>
        </p:nvSpPr>
        <p:spPr>
          <a:xfrm>
            <a:off x="850900" y="1841500"/>
            <a:ext cx="541815" cy="2995692"/>
          </a:xfrm>
          <a:prstGeom prst="rect">
            <a:avLst/>
          </a:prstGeom>
          <a:noFill/>
        </p:spPr>
        <p:txBody>
          <a:bodyPr wrap="none" lIns="0" tIns="0" rIns="0" rtlCol="0">
            <a:spAutoFit/>
          </a:bodyPr>
          <a:lstStyle/>
          <a:p>
            <a:pPr>
              <a:lnSpc>
                <a:spcPts val="3600"/>
              </a:lnSpc>
              <a:tabLst/>
            </a:pPr>
            <a:r>
              <a:rPr lang="en-US" altLang="zh-CN" sz="3602" dirty="0" smtClean="0">
                <a:solidFill>
                  <a:srgbClr val="0070C0"/>
                </a:solidFill>
                <a:latin typeface="Microsoft YaHei UI" pitchFamily="18" charset="0"/>
                <a:cs typeface="Microsoft YaHei UI" pitchFamily="18" charset="0"/>
              </a:rPr>
              <a:t>01</a:t>
            </a:r>
          </a:p>
          <a:p>
            <a:pPr>
              <a:lnSpc>
                <a:spcPts val="1000"/>
              </a:lnSpc>
            </a:pPr>
            <a:endParaRPr lang="en-US" altLang="zh-CN" dirty="0" smtClean="0"/>
          </a:p>
          <a:p>
            <a:pPr>
              <a:lnSpc>
                <a:spcPts val="1000"/>
              </a:lnSpc>
            </a:pPr>
            <a:endParaRPr lang="en-US" altLang="zh-CN" dirty="0" smtClean="0"/>
          </a:p>
          <a:p>
            <a:pPr>
              <a:lnSpc>
                <a:spcPts val="4500"/>
              </a:lnSpc>
              <a:tabLst/>
            </a:pPr>
            <a:r>
              <a:rPr lang="en-US" altLang="zh-CN" sz="3602" dirty="0" smtClean="0">
                <a:solidFill>
                  <a:srgbClr val="3B3838"/>
                </a:solidFill>
                <a:latin typeface="Microsoft YaHei UI" pitchFamily="18" charset="0"/>
                <a:cs typeface="Microsoft YaHei UI" pitchFamily="18" charset="0"/>
              </a:rPr>
              <a:t>02</a:t>
            </a:r>
          </a:p>
          <a:p>
            <a:pPr>
              <a:lnSpc>
                <a:spcPts val="1000"/>
              </a:lnSpc>
            </a:pPr>
            <a:endParaRPr lang="en-US" altLang="zh-CN" dirty="0" smtClean="0"/>
          </a:p>
          <a:p>
            <a:pPr>
              <a:lnSpc>
                <a:spcPts val="1000"/>
              </a:lnSpc>
            </a:pPr>
            <a:endParaRPr lang="en-US" altLang="zh-CN" dirty="0" smtClean="0"/>
          </a:p>
          <a:p>
            <a:pPr>
              <a:lnSpc>
                <a:spcPts val="4500"/>
              </a:lnSpc>
              <a:tabLst/>
            </a:pPr>
            <a:r>
              <a:rPr lang="en-US" altLang="zh-CN" sz="3600" dirty="0" smtClean="0">
                <a:solidFill>
                  <a:srgbClr val="3B3838"/>
                </a:solidFill>
                <a:latin typeface="Microsoft YaHei UI" pitchFamily="18" charset="0"/>
                <a:cs typeface="Microsoft YaHei UI" pitchFamily="18" charset="0"/>
              </a:rPr>
              <a:t>03</a:t>
            </a:r>
          </a:p>
          <a:p>
            <a:pPr>
              <a:lnSpc>
                <a:spcPts val="1000"/>
              </a:lnSpc>
            </a:pPr>
            <a:endParaRPr lang="en-US" altLang="zh-CN" dirty="0" smtClean="0"/>
          </a:p>
          <a:p>
            <a:pPr>
              <a:lnSpc>
                <a:spcPts val="1000"/>
              </a:lnSpc>
            </a:pPr>
            <a:endParaRPr lang="en-US" altLang="zh-CN" dirty="0" smtClean="0"/>
          </a:p>
          <a:p>
            <a:pPr>
              <a:lnSpc>
                <a:spcPts val="4400"/>
              </a:lnSpc>
              <a:tabLst/>
            </a:pPr>
            <a:r>
              <a:rPr lang="en-US" altLang="zh-CN" sz="3602" dirty="0" smtClean="0">
                <a:solidFill>
                  <a:srgbClr val="3B3838"/>
                </a:solidFill>
                <a:latin typeface="Microsoft YaHei UI" pitchFamily="18" charset="0"/>
                <a:cs typeface="Microsoft YaHei UI" pitchFamily="18" charset="0"/>
              </a:rPr>
              <a:t>04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4763261" y="4121658"/>
            <a:ext cx="2421636" cy="881252"/>
          </a:xfrm>
          <a:custGeom>
            <a:avLst/>
            <a:gdLst>
              <a:gd name="connsiteX0" fmla="*/ 0 w 2421636"/>
              <a:gd name="connsiteY0" fmla="*/ 130555 h 881252"/>
              <a:gd name="connsiteX1" fmla="*/ 130555 w 2421636"/>
              <a:gd name="connsiteY1" fmla="*/ 0 h 881252"/>
              <a:gd name="connsiteX2" fmla="*/ 403605 w 2421636"/>
              <a:gd name="connsiteY2" fmla="*/ 0 h 881252"/>
              <a:gd name="connsiteX3" fmla="*/ 403605 w 2421636"/>
              <a:gd name="connsiteY3" fmla="*/ 0 h 881252"/>
              <a:gd name="connsiteX4" fmla="*/ 1009015 w 2421636"/>
              <a:gd name="connsiteY4" fmla="*/ 0 h 881252"/>
              <a:gd name="connsiteX5" fmla="*/ 2291080 w 2421636"/>
              <a:gd name="connsiteY5" fmla="*/ 0 h 881252"/>
              <a:gd name="connsiteX6" fmla="*/ 2421635 w 2421636"/>
              <a:gd name="connsiteY6" fmla="*/ 130555 h 881252"/>
              <a:gd name="connsiteX7" fmla="*/ 2421635 w 2421636"/>
              <a:gd name="connsiteY7" fmla="*/ 456945 h 881252"/>
              <a:gd name="connsiteX8" fmla="*/ 2421635 w 2421636"/>
              <a:gd name="connsiteY8" fmla="*/ 456945 h 881252"/>
              <a:gd name="connsiteX9" fmla="*/ 2421635 w 2421636"/>
              <a:gd name="connsiteY9" fmla="*/ 652779 h 881252"/>
              <a:gd name="connsiteX10" fmla="*/ 2421635 w 2421636"/>
              <a:gd name="connsiteY10" fmla="*/ 652779 h 881252"/>
              <a:gd name="connsiteX11" fmla="*/ 2291080 w 2421636"/>
              <a:gd name="connsiteY11" fmla="*/ 783335 h 881252"/>
              <a:gd name="connsiteX12" fmla="*/ 1009015 w 2421636"/>
              <a:gd name="connsiteY12" fmla="*/ 783335 h 881252"/>
              <a:gd name="connsiteX13" fmla="*/ 706373 w 2421636"/>
              <a:gd name="connsiteY13" fmla="*/ 881252 h 881252"/>
              <a:gd name="connsiteX14" fmla="*/ 403605 w 2421636"/>
              <a:gd name="connsiteY14" fmla="*/ 783335 h 881252"/>
              <a:gd name="connsiteX15" fmla="*/ 130555 w 2421636"/>
              <a:gd name="connsiteY15" fmla="*/ 783335 h 881252"/>
              <a:gd name="connsiteX16" fmla="*/ 0 w 2421636"/>
              <a:gd name="connsiteY16" fmla="*/ 652779 h 881252"/>
              <a:gd name="connsiteX17" fmla="*/ 0 w 2421636"/>
              <a:gd name="connsiteY17" fmla="*/ 652779 h 881252"/>
              <a:gd name="connsiteX18" fmla="*/ 0 w 2421636"/>
              <a:gd name="connsiteY18" fmla="*/ 456945 h 881252"/>
              <a:gd name="connsiteX19" fmla="*/ 0 w 2421636"/>
              <a:gd name="connsiteY19" fmla="*/ 456945 h 881252"/>
              <a:gd name="connsiteX20" fmla="*/ 0 w 2421636"/>
              <a:gd name="connsiteY20" fmla="*/ 130555 h 8812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2421636" h="881252">
                <a:moveTo>
                  <a:pt x="0" y="130555"/>
                </a:moveTo>
                <a:cubicBezTo>
                  <a:pt x="0" y="58420"/>
                  <a:pt x="58420" y="0"/>
                  <a:pt x="130555" y="0"/>
                </a:cubicBezTo>
                <a:lnTo>
                  <a:pt x="403605" y="0"/>
                </a:lnTo>
                <a:lnTo>
                  <a:pt x="403605" y="0"/>
                </a:lnTo>
                <a:lnTo>
                  <a:pt x="1009015" y="0"/>
                </a:lnTo>
                <a:lnTo>
                  <a:pt x="2291080" y="0"/>
                </a:lnTo>
                <a:cubicBezTo>
                  <a:pt x="2363216" y="0"/>
                  <a:pt x="2421635" y="58420"/>
                  <a:pt x="2421635" y="130555"/>
                </a:cubicBezTo>
                <a:lnTo>
                  <a:pt x="2421635" y="456945"/>
                </a:lnTo>
                <a:lnTo>
                  <a:pt x="2421635" y="456945"/>
                </a:lnTo>
                <a:lnTo>
                  <a:pt x="2421635" y="652779"/>
                </a:lnTo>
                <a:lnTo>
                  <a:pt x="2421635" y="652779"/>
                </a:lnTo>
                <a:cubicBezTo>
                  <a:pt x="2421635" y="724915"/>
                  <a:pt x="2363216" y="783335"/>
                  <a:pt x="2291080" y="783335"/>
                </a:cubicBezTo>
                <a:lnTo>
                  <a:pt x="1009015" y="783335"/>
                </a:lnTo>
                <a:lnTo>
                  <a:pt x="706373" y="881252"/>
                </a:lnTo>
                <a:lnTo>
                  <a:pt x="403605" y="783335"/>
                </a:lnTo>
                <a:lnTo>
                  <a:pt x="130555" y="783335"/>
                </a:lnTo>
                <a:cubicBezTo>
                  <a:pt x="58420" y="783335"/>
                  <a:pt x="0" y="724915"/>
                  <a:pt x="0" y="652779"/>
                </a:cubicBezTo>
                <a:lnTo>
                  <a:pt x="0" y="652779"/>
                </a:lnTo>
                <a:lnTo>
                  <a:pt x="0" y="456945"/>
                </a:lnTo>
                <a:lnTo>
                  <a:pt x="0" y="456945"/>
                </a:lnTo>
                <a:lnTo>
                  <a:pt x="0" y="130555"/>
                </a:lnTo>
              </a:path>
            </a:pathLst>
          </a:custGeom>
          <a:solidFill>
            <a:srgbClr val="70AD4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4753355" y="4111752"/>
            <a:ext cx="2441448" cy="901064"/>
          </a:xfrm>
          <a:custGeom>
            <a:avLst/>
            <a:gdLst>
              <a:gd name="connsiteX0" fmla="*/ 9905 w 2441448"/>
              <a:gd name="connsiteY0" fmla="*/ 140461 h 901064"/>
              <a:gd name="connsiteX1" fmla="*/ 140461 w 2441448"/>
              <a:gd name="connsiteY1" fmla="*/ 9905 h 901064"/>
              <a:gd name="connsiteX2" fmla="*/ 413511 w 2441448"/>
              <a:gd name="connsiteY2" fmla="*/ 9905 h 901064"/>
              <a:gd name="connsiteX3" fmla="*/ 413511 w 2441448"/>
              <a:gd name="connsiteY3" fmla="*/ 9905 h 901064"/>
              <a:gd name="connsiteX4" fmla="*/ 1018921 w 2441448"/>
              <a:gd name="connsiteY4" fmla="*/ 9905 h 901064"/>
              <a:gd name="connsiteX5" fmla="*/ 2300986 w 2441448"/>
              <a:gd name="connsiteY5" fmla="*/ 9905 h 901064"/>
              <a:gd name="connsiteX6" fmla="*/ 2431541 w 2441448"/>
              <a:gd name="connsiteY6" fmla="*/ 140461 h 901064"/>
              <a:gd name="connsiteX7" fmla="*/ 2431541 w 2441448"/>
              <a:gd name="connsiteY7" fmla="*/ 466851 h 901064"/>
              <a:gd name="connsiteX8" fmla="*/ 2431541 w 2441448"/>
              <a:gd name="connsiteY8" fmla="*/ 466851 h 901064"/>
              <a:gd name="connsiteX9" fmla="*/ 2431541 w 2441448"/>
              <a:gd name="connsiteY9" fmla="*/ 662685 h 901064"/>
              <a:gd name="connsiteX10" fmla="*/ 2431541 w 2441448"/>
              <a:gd name="connsiteY10" fmla="*/ 662685 h 901064"/>
              <a:gd name="connsiteX11" fmla="*/ 2300986 w 2441448"/>
              <a:gd name="connsiteY11" fmla="*/ 793241 h 901064"/>
              <a:gd name="connsiteX12" fmla="*/ 1018921 w 2441448"/>
              <a:gd name="connsiteY12" fmla="*/ 793241 h 901064"/>
              <a:gd name="connsiteX13" fmla="*/ 716279 w 2441448"/>
              <a:gd name="connsiteY13" fmla="*/ 891158 h 901064"/>
              <a:gd name="connsiteX14" fmla="*/ 413511 w 2441448"/>
              <a:gd name="connsiteY14" fmla="*/ 793241 h 901064"/>
              <a:gd name="connsiteX15" fmla="*/ 140461 w 2441448"/>
              <a:gd name="connsiteY15" fmla="*/ 793241 h 901064"/>
              <a:gd name="connsiteX16" fmla="*/ 9905 w 2441448"/>
              <a:gd name="connsiteY16" fmla="*/ 662685 h 901064"/>
              <a:gd name="connsiteX17" fmla="*/ 9905 w 2441448"/>
              <a:gd name="connsiteY17" fmla="*/ 662685 h 901064"/>
              <a:gd name="connsiteX18" fmla="*/ 9905 w 2441448"/>
              <a:gd name="connsiteY18" fmla="*/ 466851 h 901064"/>
              <a:gd name="connsiteX19" fmla="*/ 9905 w 2441448"/>
              <a:gd name="connsiteY19" fmla="*/ 466851 h 901064"/>
              <a:gd name="connsiteX20" fmla="*/ 9905 w 2441448"/>
              <a:gd name="connsiteY20" fmla="*/ 140461 h 9010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2441448" h="901064">
                <a:moveTo>
                  <a:pt x="9905" y="140461"/>
                </a:moveTo>
                <a:cubicBezTo>
                  <a:pt x="9905" y="68326"/>
                  <a:pt x="68326" y="9905"/>
                  <a:pt x="140461" y="9905"/>
                </a:cubicBezTo>
                <a:lnTo>
                  <a:pt x="413511" y="9905"/>
                </a:lnTo>
                <a:lnTo>
                  <a:pt x="413511" y="9905"/>
                </a:lnTo>
                <a:lnTo>
                  <a:pt x="1018921" y="9905"/>
                </a:lnTo>
                <a:lnTo>
                  <a:pt x="2300986" y="9905"/>
                </a:lnTo>
                <a:cubicBezTo>
                  <a:pt x="2373122" y="9905"/>
                  <a:pt x="2431541" y="68326"/>
                  <a:pt x="2431541" y="140461"/>
                </a:cubicBezTo>
                <a:lnTo>
                  <a:pt x="2431541" y="466851"/>
                </a:lnTo>
                <a:lnTo>
                  <a:pt x="2431541" y="466851"/>
                </a:lnTo>
                <a:lnTo>
                  <a:pt x="2431541" y="662685"/>
                </a:lnTo>
                <a:lnTo>
                  <a:pt x="2431541" y="662685"/>
                </a:lnTo>
                <a:cubicBezTo>
                  <a:pt x="2431541" y="734821"/>
                  <a:pt x="2373122" y="793241"/>
                  <a:pt x="2300986" y="793241"/>
                </a:cubicBezTo>
                <a:lnTo>
                  <a:pt x="1018921" y="793241"/>
                </a:lnTo>
                <a:lnTo>
                  <a:pt x="716279" y="891158"/>
                </a:lnTo>
                <a:lnTo>
                  <a:pt x="413511" y="793241"/>
                </a:lnTo>
                <a:lnTo>
                  <a:pt x="140461" y="793241"/>
                </a:lnTo>
                <a:cubicBezTo>
                  <a:pt x="68326" y="793241"/>
                  <a:pt x="9905" y="734821"/>
                  <a:pt x="9905" y="662685"/>
                </a:cubicBezTo>
                <a:lnTo>
                  <a:pt x="9905" y="662685"/>
                </a:lnTo>
                <a:lnTo>
                  <a:pt x="9905" y="466851"/>
                </a:lnTo>
                <a:lnTo>
                  <a:pt x="9905" y="466851"/>
                </a:lnTo>
                <a:lnTo>
                  <a:pt x="9905" y="140461"/>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2292857" y="4228338"/>
            <a:ext cx="1970532" cy="761238"/>
          </a:xfrm>
          <a:custGeom>
            <a:avLst/>
            <a:gdLst>
              <a:gd name="connsiteX0" fmla="*/ 0 w 1970532"/>
              <a:gd name="connsiteY0" fmla="*/ 112776 h 761238"/>
              <a:gd name="connsiteX1" fmla="*/ 112776 w 1970532"/>
              <a:gd name="connsiteY1" fmla="*/ 0 h 761238"/>
              <a:gd name="connsiteX2" fmla="*/ 328422 w 1970532"/>
              <a:gd name="connsiteY2" fmla="*/ 0 h 761238"/>
              <a:gd name="connsiteX3" fmla="*/ 328422 w 1970532"/>
              <a:gd name="connsiteY3" fmla="*/ 0 h 761238"/>
              <a:gd name="connsiteX4" fmla="*/ 821055 w 1970532"/>
              <a:gd name="connsiteY4" fmla="*/ 0 h 761238"/>
              <a:gd name="connsiteX5" fmla="*/ 1857756 w 1970532"/>
              <a:gd name="connsiteY5" fmla="*/ 0 h 761238"/>
              <a:gd name="connsiteX6" fmla="*/ 1970532 w 1970532"/>
              <a:gd name="connsiteY6" fmla="*/ 112776 h 761238"/>
              <a:gd name="connsiteX7" fmla="*/ 1970532 w 1970532"/>
              <a:gd name="connsiteY7" fmla="*/ 394715 h 761238"/>
              <a:gd name="connsiteX8" fmla="*/ 1970532 w 1970532"/>
              <a:gd name="connsiteY8" fmla="*/ 394715 h 761238"/>
              <a:gd name="connsiteX9" fmla="*/ 1970532 w 1970532"/>
              <a:gd name="connsiteY9" fmla="*/ 563879 h 761238"/>
              <a:gd name="connsiteX10" fmla="*/ 1970532 w 1970532"/>
              <a:gd name="connsiteY10" fmla="*/ 563879 h 761238"/>
              <a:gd name="connsiteX11" fmla="*/ 1857756 w 1970532"/>
              <a:gd name="connsiteY11" fmla="*/ 676655 h 761238"/>
              <a:gd name="connsiteX12" fmla="*/ 821055 w 1970532"/>
              <a:gd name="connsiteY12" fmla="*/ 676655 h 761238"/>
              <a:gd name="connsiteX13" fmla="*/ 574802 w 1970532"/>
              <a:gd name="connsiteY13" fmla="*/ 761238 h 761238"/>
              <a:gd name="connsiteX14" fmla="*/ 328422 w 1970532"/>
              <a:gd name="connsiteY14" fmla="*/ 676655 h 761238"/>
              <a:gd name="connsiteX15" fmla="*/ 112776 w 1970532"/>
              <a:gd name="connsiteY15" fmla="*/ 676655 h 761238"/>
              <a:gd name="connsiteX16" fmla="*/ 0 w 1970532"/>
              <a:gd name="connsiteY16" fmla="*/ 563879 h 761238"/>
              <a:gd name="connsiteX17" fmla="*/ 0 w 1970532"/>
              <a:gd name="connsiteY17" fmla="*/ 563879 h 761238"/>
              <a:gd name="connsiteX18" fmla="*/ 0 w 1970532"/>
              <a:gd name="connsiteY18" fmla="*/ 394715 h 761238"/>
              <a:gd name="connsiteX19" fmla="*/ 0 w 1970532"/>
              <a:gd name="connsiteY19" fmla="*/ 394715 h 761238"/>
              <a:gd name="connsiteX20" fmla="*/ 0 w 1970532"/>
              <a:gd name="connsiteY20" fmla="*/ 112776 h 76123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970532" h="761238">
                <a:moveTo>
                  <a:pt x="0" y="112776"/>
                </a:moveTo>
                <a:cubicBezTo>
                  <a:pt x="0" y="50546"/>
                  <a:pt x="50546" y="0"/>
                  <a:pt x="112776" y="0"/>
                </a:cubicBezTo>
                <a:lnTo>
                  <a:pt x="328422" y="0"/>
                </a:lnTo>
                <a:lnTo>
                  <a:pt x="328422" y="0"/>
                </a:lnTo>
                <a:lnTo>
                  <a:pt x="821055" y="0"/>
                </a:lnTo>
                <a:lnTo>
                  <a:pt x="1857756" y="0"/>
                </a:lnTo>
                <a:cubicBezTo>
                  <a:pt x="1919986" y="0"/>
                  <a:pt x="1970532" y="50546"/>
                  <a:pt x="1970532" y="112776"/>
                </a:cubicBezTo>
                <a:lnTo>
                  <a:pt x="1970532" y="394715"/>
                </a:lnTo>
                <a:lnTo>
                  <a:pt x="1970532" y="394715"/>
                </a:lnTo>
                <a:lnTo>
                  <a:pt x="1970532" y="563879"/>
                </a:lnTo>
                <a:lnTo>
                  <a:pt x="1970532" y="563879"/>
                </a:lnTo>
                <a:cubicBezTo>
                  <a:pt x="1970532" y="626109"/>
                  <a:pt x="1919986" y="676655"/>
                  <a:pt x="1857756" y="676655"/>
                </a:cubicBezTo>
                <a:lnTo>
                  <a:pt x="821055" y="676655"/>
                </a:lnTo>
                <a:lnTo>
                  <a:pt x="574802" y="761238"/>
                </a:lnTo>
                <a:lnTo>
                  <a:pt x="328422" y="676655"/>
                </a:lnTo>
                <a:lnTo>
                  <a:pt x="112776" y="676655"/>
                </a:lnTo>
                <a:cubicBezTo>
                  <a:pt x="50546" y="676655"/>
                  <a:pt x="0" y="626109"/>
                  <a:pt x="0" y="563879"/>
                </a:cubicBezTo>
                <a:lnTo>
                  <a:pt x="0" y="563879"/>
                </a:lnTo>
                <a:lnTo>
                  <a:pt x="0" y="394715"/>
                </a:lnTo>
                <a:lnTo>
                  <a:pt x="0" y="394715"/>
                </a:lnTo>
                <a:lnTo>
                  <a:pt x="0" y="112776"/>
                </a:lnTo>
              </a:path>
            </a:pathLst>
          </a:custGeom>
          <a:solidFill>
            <a:srgbClr val="70AD4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282951" y="4218432"/>
            <a:ext cx="1990344" cy="781050"/>
          </a:xfrm>
          <a:custGeom>
            <a:avLst/>
            <a:gdLst>
              <a:gd name="connsiteX0" fmla="*/ 9905 w 1990344"/>
              <a:gd name="connsiteY0" fmla="*/ 122682 h 781050"/>
              <a:gd name="connsiteX1" fmla="*/ 122682 w 1990344"/>
              <a:gd name="connsiteY1" fmla="*/ 9905 h 781050"/>
              <a:gd name="connsiteX2" fmla="*/ 338327 w 1990344"/>
              <a:gd name="connsiteY2" fmla="*/ 9905 h 781050"/>
              <a:gd name="connsiteX3" fmla="*/ 338327 w 1990344"/>
              <a:gd name="connsiteY3" fmla="*/ 9905 h 781050"/>
              <a:gd name="connsiteX4" fmla="*/ 830961 w 1990344"/>
              <a:gd name="connsiteY4" fmla="*/ 9905 h 781050"/>
              <a:gd name="connsiteX5" fmla="*/ 1867662 w 1990344"/>
              <a:gd name="connsiteY5" fmla="*/ 9905 h 781050"/>
              <a:gd name="connsiteX6" fmla="*/ 1980438 w 1990344"/>
              <a:gd name="connsiteY6" fmla="*/ 122682 h 781050"/>
              <a:gd name="connsiteX7" fmla="*/ 1980438 w 1990344"/>
              <a:gd name="connsiteY7" fmla="*/ 404621 h 781050"/>
              <a:gd name="connsiteX8" fmla="*/ 1980438 w 1990344"/>
              <a:gd name="connsiteY8" fmla="*/ 404621 h 781050"/>
              <a:gd name="connsiteX9" fmla="*/ 1980438 w 1990344"/>
              <a:gd name="connsiteY9" fmla="*/ 573785 h 781050"/>
              <a:gd name="connsiteX10" fmla="*/ 1980438 w 1990344"/>
              <a:gd name="connsiteY10" fmla="*/ 573785 h 781050"/>
              <a:gd name="connsiteX11" fmla="*/ 1867662 w 1990344"/>
              <a:gd name="connsiteY11" fmla="*/ 686561 h 781050"/>
              <a:gd name="connsiteX12" fmla="*/ 830961 w 1990344"/>
              <a:gd name="connsiteY12" fmla="*/ 686561 h 781050"/>
              <a:gd name="connsiteX13" fmla="*/ 584708 w 1990344"/>
              <a:gd name="connsiteY13" fmla="*/ 771144 h 781050"/>
              <a:gd name="connsiteX14" fmla="*/ 338327 w 1990344"/>
              <a:gd name="connsiteY14" fmla="*/ 686561 h 781050"/>
              <a:gd name="connsiteX15" fmla="*/ 122682 w 1990344"/>
              <a:gd name="connsiteY15" fmla="*/ 686561 h 781050"/>
              <a:gd name="connsiteX16" fmla="*/ 9905 w 1990344"/>
              <a:gd name="connsiteY16" fmla="*/ 573785 h 781050"/>
              <a:gd name="connsiteX17" fmla="*/ 9905 w 1990344"/>
              <a:gd name="connsiteY17" fmla="*/ 573785 h 781050"/>
              <a:gd name="connsiteX18" fmla="*/ 9905 w 1990344"/>
              <a:gd name="connsiteY18" fmla="*/ 404621 h 781050"/>
              <a:gd name="connsiteX19" fmla="*/ 9905 w 1990344"/>
              <a:gd name="connsiteY19" fmla="*/ 404621 h 781050"/>
              <a:gd name="connsiteX20" fmla="*/ 9905 w 1990344"/>
              <a:gd name="connsiteY20" fmla="*/ 122682 h 7810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990344" h="781050">
                <a:moveTo>
                  <a:pt x="9905" y="122682"/>
                </a:moveTo>
                <a:cubicBezTo>
                  <a:pt x="9905" y="60452"/>
                  <a:pt x="60452" y="9905"/>
                  <a:pt x="122682" y="9905"/>
                </a:cubicBezTo>
                <a:lnTo>
                  <a:pt x="338327" y="9905"/>
                </a:lnTo>
                <a:lnTo>
                  <a:pt x="338327" y="9905"/>
                </a:lnTo>
                <a:lnTo>
                  <a:pt x="830961" y="9905"/>
                </a:lnTo>
                <a:lnTo>
                  <a:pt x="1867662" y="9905"/>
                </a:lnTo>
                <a:cubicBezTo>
                  <a:pt x="1929892" y="9905"/>
                  <a:pt x="1980438" y="60452"/>
                  <a:pt x="1980438" y="122682"/>
                </a:cubicBezTo>
                <a:lnTo>
                  <a:pt x="1980438" y="404621"/>
                </a:lnTo>
                <a:lnTo>
                  <a:pt x="1980438" y="404621"/>
                </a:lnTo>
                <a:lnTo>
                  <a:pt x="1980438" y="573785"/>
                </a:lnTo>
                <a:lnTo>
                  <a:pt x="1980438" y="573785"/>
                </a:lnTo>
                <a:cubicBezTo>
                  <a:pt x="1980438" y="636015"/>
                  <a:pt x="1929892" y="686561"/>
                  <a:pt x="1867662" y="686561"/>
                </a:cubicBezTo>
                <a:lnTo>
                  <a:pt x="830961" y="686561"/>
                </a:lnTo>
                <a:lnTo>
                  <a:pt x="584708" y="771144"/>
                </a:lnTo>
                <a:lnTo>
                  <a:pt x="338327" y="686561"/>
                </a:lnTo>
                <a:lnTo>
                  <a:pt x="122682" y="686561"/>
                </a:lnTo>
                <a:cubicBezTo>
                  <a:pt x="60452" y="686561"/>
                  <a:pt x="9905" y="636015"/>
                  <a:pt x="9905" y="573785"/>
                </a:cubicBezTo>
                <a:lnTo>
                  <a:pt x="9905" y="573785"/>
                </a:lnTo>
                <a:lnTo>
                  <a:pt x="9905" y="404621"/>
                </a:lnTo>
                <a:lnTo>
                  <a:pt x="9905" y="404621"/>
                </a:lnTo>
                <a:lnTo>
                  <a:pt x="9905" y="122682"/>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945129" y="1296161"/>
            <a:ext cx="1818132" cy="841755"/>
          </a:xfrm>
          <a:custGeom>
            <a:avLst/>
            <a:gdLst>
              <a:gd name="connsiteX0" fmla="*/ 0 w 1818132"/>
              <a:gd name="connsiteY0" fmla="*/ 124713 h 841755"/>
              <a:gd name="connsiteX1" fmla="*/ 124714 w 1818132"/>
              <a:gd name="connsiteY1" fmla="*/ 0 h 841755"/>
              <a:gd name="connsiteX2" fmla="*/ 303022 w 1818132"/>
              <a:gd name="connsiteY2" fmla="*/ 0 h 841755"/>
              <a:gd name="connsiteX3" fmla="*/ 303022 w 1818132"/>
              <a:gd name="connsiteY3" fmla="*/ 0 h 841755"/>
              <a:gd name="connsiteX4" fmla="*/ 757554 w 1818132"/>
              <a:gd name="connsiteY4" fmla="*/ 0 h 841755"/>
              <a:gd name="connsiteX5" fmla="*/ 1693417 w 1818132"/>
              <a:gd name="connsiteY5" fmla="*/ 0 h 841755"/>
              <a:gd name="connsiteX6" fmla="*/ 1818132 w 1818132"/>
              <a:gd name="connsiteY6" fmla="*/ 124713 h 841755"/>
              <a:gd name="connsiteX7" fmla="*/ 1818132 w 1818132"/>
              <a:gd name="connsiteY7" fmla="*/ 436498 h 841755"/>
              <a:gd name="connsiteX8" fmla="*/ 1818132 w 1818132"/>
              <a:gd name="connsiteY8" fmla="*/ 436498 h 841755"/>
              <a:gd name="connsiteX9" fmla="*/ 1818132 w 1818132"/>
              <a:gd name="connsiteY9" fmla="*/ 623570 h 841755"/>
              <a:gd name="connsiteX10" fmla="*/ 1818132 w 1818132"/>
              <a:gd name="connsiteY10" fmla="*/ 623570 h 841755"/>
              <a:gd name="connsiteX11" fmla="*/ 1693417 w 1818132"/>
              <a:gd name="connsiteY11" fmla="*/ 748283 h 841755"/>
              <a:gd name="connsiteX12" fmla="*/ 757554 w 1818132"/>
              <a:gd name="connsiteY12" fmla="*/ 748283 h 841755"/>
              <a:gd name="connsiteX13" fmla="*/ 530352 w 1818132"/>
              <a:gd name="connsiteY13" fmla="*/ 841755 h 841755"/>
              <a:gd name="connsiteX14" fmla="*/ 303022 w 1818132"/>
              <a:gd name="connsiteY14" fmla="*/ 748283 h 841755"/>
              <a:gd name="connsiteX15" fmla="*/ 124714 w 1818132"/>
              <a:gd name="connsiteY15" fmla="*/ 748283 h 841755"/>
              <a:gd name="connsiteX16" fmla="*/ 0 w 1818132"/>
              <a:gd name="connsiteY16" fmla="*/ 623570 h 841755"/>
              <a:gd name="connsiteX17" fmla="*/ 0 w 1818132"/>
              <a:gd name="connsiteY17" fmla="*/ 623570 h 841755"/>
              <a:gd name="connsiteX18" fmla="*/ 0 w 1818132"/>
              <a:gd name="connsiteY18" fmla="*/ 436498 h 841755"/>
              <a:gd name="connsiteX19" fmla="*/ 0 w 1818132"/>
              <a:gd name="connsiteY19" fmla="*/ 436498 h 841755"/>
              <a:gd name="connsiteX20" fmla="*/ 0 w 1818132"/>
              <a:gd name="connsiteY20" fmla="*/ 124713 h 8417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818132" h="841755">
                <a:moveTo>
                  <a:pt x="0" y="124713"/>
                </a:moveTo>
                <a:cubicBezTo>
                  <a:pt x="0" y="55880"/>
                  <a:pt x="55880" y="0"/>
                  <a:pt x="124714" y="0"/>
                </a:cubicBezTo>
                <a:lnTo>
                  <a:pt x="303022" y="0"/>
                </a:lnTo>
                <a:lnTo>
                  <a:pt x="303022" y="0"/>
                </a:lnTo>
                <a:lnTo>
                  <a:pt x="757554" y="0"/>
                </a:lnTo>
                <a:lnTo>
                  <a:pt x="1693417" y="0"/>
                </a:lnTo>
                <a:cubicBezTo>
                  <a:pt x="1762252" y="0"/>
                  <a:pt x="1818132" y="55880"/>
                  <a:pt x="1818132" y="124713"/>
                </a:cubicBezTo>
                <a:lnTo>
                  <a:pt x="1818132" y="436498"/>
                </a:lnTo>
                <a:lnTo>
                  <a:pt x="1818132" y="436498"/>
                </a:lnTo>
                <a:lnTo>
                  <a:pt x="1818132" y="623570"/>
                </a:lnTo>
                <a:lnTo>
                  <a:pt x="1818132" y="623570"/>
                </a:lnTo>
                <a:cubicBezTo>
                  <a:pt x="1818132" y="692404"/>
                  <a:pt x="1762252" y="748283"/>
                  <a:pt x="1693417" y="748283"/>
                </a:cubicBezTo>
                <a:lnTo>
                  <a:pt x="757554" y="748283"/>
                </a:lnTo>
                <a:lnTo>
                  <a:pt x="530352" y="841755"/>
                </a:lnTo>
                <a:lnTo>
                  <a:pt x="303022" y="748283"/>
                </a:lnTo>
                <a:lnTo>
                  <a:pt x="124714" y="748283"/>
                </a:lnTo>
                <a:cubicBezTo>
                  <a:pt x="55880" y="748283"/>
                  <a:pt x="0" y="692404"/>
                  <a:pt x="0" y="623570"/>
                </a:cubicBezTo>
                <a:lnTo>
                  <a:pt x="0" y="623570"/>
                </a:lnTo>
                <a:lnTo>
                  <a:pt x="0" y="436498"/>
                </a:lnTo>
                <a:lnTo>
                  <a:pt x="0" y="436498"/>
                </a:lnTo>
                <a:lnTo>
                  <a:pt x="0" y="124713"/>
                </a:lnTo>
              </a:path>
            </a:pathLst>
          </a:custGeom>
          <a:solidFill>
            <a:srgbClr val="70AD4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935223" y="1286255"/>
            <a:ext cx="1837944" cy="861567"/>
          </a:xfrm>
          <a:custGeom>
            <a:avLst/>
            <a:gdLst>
              <a:gd name="connsiteX0" fmla="*/ 9905 w 1837944"/>
              <a:gd name="connsiteY0" fmla="*/ 134619 h 861567"/>
              <a:gd name="connsiteX1" fmla="*/ 134620 w 1837944"/>
              <a:gd name="connsiteY1" fmla="*/ 9905 h 861567"/>
              <a:gd name="connsiteX2" fmla="*/ 312927 w 1837944"/>
              <a:gd name="connsiteY2" fmla="*/ 9905 h 861567"/>
              <a:gd name="connsiteX3" fmla="*/ 312927 w 1837944"/>
              <a:gd name="connsiteY3" fmla="*/ 9905 h 861567"/>
              <a:gd name="connsiteX4" fmla="*/ 767460 w 1837944"/>
              <a:gd name="connsiteY4" fmla="*/ 9905 h 861567"/>
              <a:gd name="connsiteX5" fmla="*/ 1703323 w 1837944"/>
              <a:gd name="connsiteY5" fmla="*/ 9905 h 861567"/>
              <a:gd name="connsiteX6" fmla="*/ 1828038 w 1837944"/>
              <a:gd name="connsiteY6" fmla="*/ 134619 h 861567"/>
              <a:gd name="connsiteX7" fmla="*/ 1828038 w 1837944"/>
              <a:gd name="connsiteY7" fmla="*/ 446404 h 861567"/>
              <a:gd name="connsiteX8" fmla="*/ 1828038 w 1837944"/>
              <a:gd name="connsiteY8" fmla="*/ 446404 h 861567"/>
              <a:gd name="connsiteX9" fmla="*/ 1828038 w 1837944"/>
              <a:gd name="connsiteY9" fmla="*/ 633476 h 861567"/>
              <a:gd name="connsiteX10" fmla="*/ 1828038 w 1837944"/>
              <a:gd name="connsiteY10" fmla="*/ 633476 h 861567"/>
              <a:gd name="connsiteX11" fmla="*/ 1703323 w 1837944"/>
              <a:gd name="connsiteY11" fmla="*/ 758189 h 861567"/>
              <a:gd name="connsiteX12" fmla="*/ 767460 w 1837944"/>
              <a:gd name="connsiteY12" fmla="*/ 758189 h 861567"/>
              <a:gd name="connsiteX13" fmla="*/ 540258 w 1837944"/>
              <a:gd name="connsiteY13" fmla="*/ 851661 h 861567"/>
              <a:gd name="connsiteX14" fmla="*/ 312927 w 1837944"/>
              <a:gd name="connsiteY14" fmla="*/ 758189 h 861567"/>
              <a:gd name="connsiteX15" fmla="*/ 134620 w 1837944"/>
              <a:gd name="connsiteY15" fmla="*/ 758189 h 861567"/>
              <a:gd name="connsiteX16" fmla="*/ 9905 w 1837944"/>
              <a:gd name="connsiteY16" fmla="*/ 633476 h 861567"/>
              <a:gd name="connsiteX17" fmla="*/ 9905 w 1837944"/>
              <a:gd name="connsiteY17" fmla="*/ 633476 h 861567"/>
              <a:gd name="connsiteX18" fmla="*/ 9905 w 1837944"/>
              <a:gd name="connsiteY18" fmla="*/ 446404 h 861567"/>
              <a:gd name="connsiteX19" fmla="*/ 9905 w 1837944"/>
              <a:gd name="connsiteY19" fmla="*/ 446404 h 861567"/>
              <a:gd name="connsiteX20" fmla="*/ 9905 w 1837944"/>
              <a:gd name="connsiteY20" fmla="*/ 134619 h 8615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837944" h="861567">
                <a:moveTo>
                  <a:pt x="9905" y="134619"/>
                </a:moveTo>
                <a:cubicBezTo>
                  <a:pt x="9905" y="65786"/>
                  <a:pt x="65786" y="9905"/>
                  <a:pt x="134620" y="9905"/>
                </a:cubicBezTo>
                <a:lnTo>
                  <a:pt x="312927" y="9905"/>
                </a:lnTo>
                <a:lnTo>
                  <a:pt x="312927" y="9905"/>
                </a:lnTo>
                <a:lnTo>
                  <a:pt x="767460" y="9905"/>
                </a:lnTo>
                <a:lnTo>
                  <a:pt x="1703323" y="9905"/>
                </a:lnTo>
                <a:cubicBezTo>
                  <a:pt x="1772158" y="9905"/>
                  <a:pt x="1828038" y="65786"/>
                  <a:pt x="1828038" y="134619"/>
                </a:cubicBezTo>
                <a:lnTo>
                  <a:pt x="1828038" y="446404"/>
                </a:lnTo>
                <a:lnTo>
                  <a:pt x="1828038" y="446404"/>
                </a:lnTo>
                <a:lnTo>
                  <a:pt x="1828038" y="633476"/>
                </a:lnTo>
                <a:lnTo>
                  <a:pt x="1828038" y="633476"/>
                </a:lnTo>
                <a:cubicBezTo>
                  <a:pt x="1828038" y="702310"/>
                  <a:pt x="1772158" y="758189"/>
                  <a:pt x="1703323" y="758189"/>
                </a:cubicBezTo>
                <a:lnTo>
                  <a:pt x="767460" y="758189"/>
                </a:lnTo>
                <a:lnTo>
                  <a:pt x="540258" y="851661"/>
                </a:lnTo>
                <a:lnTo>
                  <a:pt x="312927" y="758189"/>
                </a:lnTo>
                <a:lnTo>
                  <a:pt x="134620" y="758189"/>
                </a:lnTo>
                <a:cubicBezTo>
                  <a:pt x="65786" y="758189"/>
                  <a:pt x="9905" y="702310"/>
                  <a:pt x="9905" y="633476"/>
                </a:cubicBezTo>
                <a:lnTo>
                  <a:pt x="9905" y="633476"/>
                </a:lnTo>
                <a:lnTo>
                  <a:pt x="9905" y="446404"/>
                </a:lnTo>
                <a:lnTo>
                  <a:pt x="9905" y="446404"/>
                </a:lnTo>
                <a:lnTo>
                  <a:pt x="9905" y="134619"/>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202173" y="1924050"/>
            <a:ext cx="1709928" cy="894969"/>
          </a:xfrm>
          <a:custGeom>
            <a:avLst/>
            <a:gdLst>
              <a:gd name="connsiteX0" fmla="*/ 0 w 1709928"/>
              <a:gd name="connsiteY0" fmla="*/ 132588 h 894969"/>
              <a:gd name="connsiteX1" fmla="*/ 132588 w 1709928"/>
              <a:gd name="connsiteY1" fmla="*/ 0 h 894969"/>
              <a:gd name="connsiteX2" fmla="*/ 284988 w 1709928"/>
              <a:gd name="connsiteY2" fmla="*/ 0 h 894969"/>
              <a:gd name="connsiteX3" fmla="*/ 284988 w 1709928"/>
              <a:gd name="connsiteY3" fmla="*/ 0 h 894969"/>
              <a:gd name="connsiteX4" fmla="*/ 712470 w 1709928"/>
              <a:gd name="connsiteY4" fmla="*/ 0 h 894969"/>
              <a:gd name="connsiteX5" fmla="*/ 1577340 w 1709928"/>
              <a:gd name="connsiteY5" fmla="*/ 0 h 894969"/>
              <a:gd name="connsiteX6" fmla="*/ 1709928 w 1709928"/>
              <a:gd name="connsiteY6" fmla="*/ 132588 h 894969"/>
              <a:gd name="connsiteX7" fmla="*/ 1709928 w 1709928"/>
              <a:gd name="connsiteY7" fmla="*/ 464057 h 894969"/>
              <a:gd name="connsiteX8" fmla="*/ 1709928 w 1709928"/>
              <a:gd name="connsiteY8" fmla="*/ 464057 h 894969"/>
              <a:gd name="connsiteX9" fmla="*/ 1709928 w 1709928"/>
              <a:gd name="connsiteY9" fmla="*/ 662939 h 894969"/>
              <a:gd name="connsiteX10" fmla="*/ 1709928 w 1709928"/>
              <a:gd name="connsiteY10" fmla="*/ 662939 h 894969"/>
              <a:gd name="connsiteX11" fmla="*/ 1577340 w 1709928"/>
              <a:gd name="connsiteY11" fmla="*/ 795527 h 894969"/>
              <a:gd name="connsiteX12" fmla="*/ 712470 w 1709928"/>
              <a:gd name="connsiteY12" fmla="*/ 795527 h 894969"/>
              <a:gd name="connsiteX13" fmla="*/ 498729 w 1709928"/>
              <a:gd name="connsiteY13" fmla="*/ 894969 h 894969"/>
              <a:gd name="connsiteX14" fmla="*/ 284988 w 1709928"/>
              <a:gd name="connsiteY14" fmla="*/ 795527 h 894969"/>
              <a:gd name="connsiteX15" fmla="*/ 132588 w 1709928"/>
              <a:gd name="connsiteY15" fmla="*/ 795527 h 894969"/>
              <a:gd name="connsiteX16" fmla="*/ 0 w 1709928"/>
              <a:gd name="connsiteY16" fmla="*/ 662939 h 894969"/>
              <a:gd name="connsiteX17" fmla="*/ 0 w 1709928"/>
              <a:gd name="connsiteY17" fmla="*/ 662939 h 894969"/>
              <a:gd name="connsiteX18" fmla="*/ 0 w 1709928"/>
              <a:gd name="connsiteY18" fmla="*/ 464057 h 894969"/>
              <a:gd name="connsiteX19" fmla="*/ 0 w 1709928"/>
              <a:gd name="connsiteY19" fmla="*/ 464057 h 894969"/>
              <a:gd name="connsiteX20" fmla="*/ 0 w 1709928"/>
              <a:gd name="connsiteY20" fmla="*/ 132588 h 89496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709928" h="894969">
                <a:moveTo>
                  <a:pt x="0" y="132588"/>
                </a:moveTo>
                <a:cubicBezTo>
                  <a:pt x="0" y="59308"/>
                  <a:pt x="59309" y="0"/>
                  <a:pt x="132588" y="0"/>
                </a:cubicBezTo>
                <a:lnTo>
                  <a:pt x="284988" y="0"/>
                </a:lnTo>
                <a:lnTo>
                  <a:pt x="284988" y="0"/>
                </a:lnTo>
                <a:lnTo>
                  <a:pt x="712470" y="0"/>
                </a:lnTo>
                <a:lnTo>
                  <a:pt x="1577340" y="0"/>
                </a:lnTo>
                <a:cubicBezTo>
                  <a:pt x="1650619" y="0"/>
                  <a:pt x="1709928" y="59308"/>
                  <a:pt x="1709928" y="132588"/>
                </a:cubicBezTo>
                <a:lnTo>
                  <a:pt x="1709928" y="464057"/>
                </a:lnTo>
                <a:lnTo>
                  <a:pt x="1709928" y="464057"/>
                </a:lnTo>
                <a:lnTo>
                  <a:pt x="1709928" y="662939"/>
                </a:lnTo>
                <a:lnTo>
                  <a:pt x="1709928" y="662939"/>
                </a:lnTo>
                <a:cubicBezTo>
                  <a:pt x="1709928" y="736219"/>
                  <a:pt x="1650619" y="795527"/>
                  <a:pt x="1577340" y="795527"/>
                </a:cubicBezTo>
                <a:lnTo>
                  <a:pt x="712470" y="795527"/>
                </a:lnTo>
                <a:lnTo>
                  <a:pt x="498729" y="894969"/>
                </a:lnTo>
                <a:lnTo>
                  <a:pt x="284988" y="795527"/>
                </a:lnTo>
                <a:lnTo>
                  <a:pt x="132588" y="795527"/>
                </a:lnTo>
                <a:cubicBezTo>
                  <a:pt x="59309" y="795527"/>
                  <a:pt x="0" y="736219"/>
                  <a:pt x="0" y="662939"/>
                </a:cubicBezTo>
                <a:lnTo>
                  <a:pt x="0" y="662939"/>
                </a:lnTo>
                <a:lnTo>
                  <a:pt x="0" y="464057"/>
                </a:lnTo>
                <a:lnTo>
                  <a:pt x="0" y="464057"/>
                </a:lnTo>
                <a:lnTo>
                  <a:pt x="0" y="132588"/>
                </a:lnTo>
              </a:path>
            </a:pathLst>
          </a:custGeom>
          <a:solidFill>
            <a:srgbClr val="70AD4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192267" y="1914144"/>
            <a:ext cx="1729740" cy="914780"/>
          </a:xfrm>
          <a:custGeom>
            <a:avLst/>
            <a:gdLst>
              <a:gd name="connsiteX0" fmla="*/ 9905 w 1729740"/>
              <a:gd name="connsiteY0" fmla="*/ 142494 h 914780"/>
              <a:gd name="connsiteX1" fmla="*/ 142494 w 1729740"/>
              <a:gd name="connsiteY1" fmla="*/ 9905 h 914780"/>
              <a:gd name="connsiteX2" fmla="*/ 294894 w 1729740"/>
              <a:gd name="connsiteY2" fmla="*/ 9905 h 914780"/>
              <a:gd name="connsiteX3" fmla="*/ 294894 w 1729740"/>
              <a:gd name="connsiteY3" fmla="*/ 9905 h 914780"/>
              <a:gd name="connsiteX4" fmla="*/ 722376 w 1729740"/>
              <a:gd name="connsiteY4" fmla="*/ 9905 h 914780"/>
              <a:gd name="connsiteX5" fmla="*/ 1587246 w 1729740"/>
              <a:gd name="connsiteY5" fmla="*/ 9905 h 914780"/>
              <a:gd name="connsiteX6" fmla="*/ 1719834 w 1729740"/>
              <a:gd name="connsiteY6" fmla="*/ 142494 h 914780"/>
              <a:gd name="connsiteX7" fmla="*/ 1719834 w 1729740"/>
              <a:gd name="connsiteY7" fmla="*/ 473963 h 914780"/>
              <a:gd name="connsiteX8" fmla="*/ 1719834 w 1729740"/>
              <a:gd name="connsiteY8" fmla="*/ 473963 h 914780"/>
              <a:gd name="connsiteX9" fmla="*/ 1719834 w 1729740"/>
              <a:gd name="connsiteY9" fmla="*/ 672845 h 914780"/>
              <a:gd name="connsiteX10" fmla="*/ 1719834 w 1729740"/>
              <a:gd name="connsiteY10" fmla="*/ 672845 h 914780"/>
              <a:gd name="connsiteX11" fmla="*/ 1587246 w 1729740"/>
              <a:gd name="connsiteY11" fmla="*/ 805433 h 914780"/>
              <a:gd name="connsiteX12" fmla="*/ 722376 w 1729740"/>
              <a:gd name="connsiteY12" fmla="*/ 805433 h 914780"/>
              <a:gd name="connsiteX13" fmla="*/ 508635 w 1729740"/>
              <a:gd name="connsiteY13" fmla="*/ 904875 h 914780"/>
              <a:gd name="connsiteX14" fmla="*/ 294894 w 1729740"/>
              <a:gd name="connsiteY14" fmla="*/ 805433 h 914780"/>
              <a:gd name="connsiteX15" fmla="*/ 142494 w 1729740"/>
              <a:gd name="connsiteY15" fmla="*/ 805433 h 914780"/>
              <a:gd name="connsiteX16" fmla="*/ 9905 w 1729740"/>
              <a:gd name="connsiteY16" fmla="*/ 672845 h 914780"/>
              <a:gd name="connsiteX17" fmla="*/ 9905 w 1729740"/>
              <a:gd name="connsiteY17" fmla="*/ 672845 h 914780"/>
              <a:gd name="connsiteX18" fmla="*/ 9905 w 1729740"/>
              <a:gd name="connsiteY18" fmla="*/ 473963 h 914780"/>
              <a:gd name="connsiteX19" fmla="*/ 9905 w 1729740"/>
              <a:gd name="connsiteY19" fmla="*/ 473963 h 914780"/>
              <a:gd name="connsiteX20" fmla="*/ 9905 w 1729740"/>
              <a:gd name="connsiteY20" fmla="*/ 142494 h 9147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729740" h="914780">
                <a:moveTo>
                  <a:pt x="9905" y="142494"/>
                </a:moveTo>
                <a:cubicBezTo>
                  <a:pt x="9905" y="69214"/>
                  <a:pt x="69215" y="9905"/>
                  <a:pt x="142494" y="9905"/>
                </a:cubicBezTo>
                <a:lnTo>
                  <a:pt x="294894" y="9905"/>
                </a:lnTo>
                <a:lnTo>
                  <a:pt x="294894" y="9905"/>
                </a:lnTo>
                <a:lnTo>
                  <a:pt x="722376" y="9905"/>
                </a:lnTo>
                <a:lnTo>
                  <a:pt x="1587246" y="9905"/>
                </a:lnTo>
                <a:cubicBezTo>
                  <a:pt x="1660525" y="9905"/>
                  <a:pt x="1719834" y="69214"/>
                  <a:pt x="1719834" y="142494"/>
                </a:cubicBezTo>
                <a:lnTo>
                  <a:pt x="1719834" y="473963"/>
                </a:lnTo>
                <a:lnTo>
                  <a:pt x="1719834" y="473963"/>
                </a:lnTo>
                <a:lnTo>
                  <a:pt x="1719834" y="672845"/>
                </a:lnTo>
                <a:lnTo>
                  <a:pt x="1719834" y="672845"/>
                </a:lnTo>
                <a:cubicBezTo>
                  <a:pt x="1719834" y="746125"/>
                  <a:pt x="1660525" y="805433"/>
                  <a:pt x="1587246" y="805433"/>
                </a:cubicBezTo>
                <a:lnTo>
                  <a:pt x="722376" y="805433"/>
                </a:lnTo>
                <a:lnTo>
                  <a:pt x="508635" y="904875"/>
                </a:lnTo>
                <a:lnTo>
                  <a:pt x="294894" y="805433"/>
                </a:lnTo>
                <a:lnTo>
                  <a:pt x="142494" y="805433"/>
                </a:lnTo>
                <a:cubicBezTo>
                  <a:pt x="69215" y="805433"/>
                  <a:pt x="9905" y="746125"/>
                  <a:pt x="9905" y="672845"/>
                </a:cubicBezTo>
                <a:lnTo>
                  <a:pt x="9905" y="672845"/>
                </a:lnTo>
                <a:lnTo>
                  <a:pt x="9905" y="473963"/>
                </a:lnTo>
                <a:lnTo>
                  <a:pt x="9905" y="473963"/>
                </a:lnTo>
                <a:lnTo>
                  <a:pt x="9905" y="142494"/>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6900" y="1282700"/>
            <a:ext cx="8026400" cy="4445000"/>
          </a:xfrm>
          <a:prstGeom prst="rect">
            <a:avLst/>
          </a:prstGeom>
          <a:noFill/>
        </p:spPr>
      </p:pic>
      <p:sp>
        <p:nvSpPr>
          <p:cNvPr id="2" name="TextBox 1"/>
          <p:cNvSpPr txBox="1"/>
          <p:nvPr/>
        </p:nvSpPr>
        <p:spPr>
          <a:xfrm>
            <a:off x="5067300" y="4356100"/>
            <a:ext cx="1806585" cy="341119"/>
          </a:xfrm>
          <a:prstGeom prst="rect">
            <a:avLst/>
          </a:prstGeom>
          <a:noFill/>
        </p:spPr>
        <p:txBody>
          <a:bodyPr wrap="none" lIns="0" tIns="0" rIns="0" rtlCol="0">
            <a:spAutoFit/>
          </a:bodyPr>
          <a:lstStyle/>
          <a:p>
            <a:pPr>
              <a:lnSpc>
                <a:spcPts val="2300"/>
              </a:lnSpc>
              <a:tabLst/>
            </a:pPr>
            <a:r>
              <a:rPr lang="en-US" altLang="zh-CN" sz="1800" dirty="0" smtClean="0">
                <a:latin typeface="Microsoft YaHei UI" pitchFamily="18" charset="0"/>
                <a:cs typeface="Microsoft YaHei UI" pitchFamily="18" charset="0"/>
              </a:rPr>
              <a:t>3.在此输入关键词</a:t>
            </a:r>
          </a:p>
        </p:txBody>
      </p:sp>
      <p:sp>
        <p:nvSpPr>
          <p:cNvPr id="13" name="TextBox 1"/>
          <p:cNvSpPr txBox="1"/>
          <p:nvPr/>
        </p:nvSpPr>
        <p:spPr>
          <a:xfrm>
            <a:off x="2489200" y="4279900"/>
            <a:ext cx="1575752" cy="610424"/>
          </a:xfrm>
          <a:prstGeom prst="rect">
            <a:avLst/>
          </a:prstGeom>
          <a:noFill/>
        </p:spPr>
        <p:txBody>
          <a:bodyPr wrap="none" lIns="0" tIns="0" rIns="0" rtlCol="0">
            <a:spAutoFit/>
          </a:bodyPr>
          <a:lstStyle/>
          <a:p>
            <a:pPr>
              <a:lnSpc>
                <a:spcPts val="2300"/>
              </a:lnSpc>
              <a:tabLst>
                <a:tab pos="330200" algn="l"/>
              </a:tabLst>
            </a:pPr>
            <a:r>
              <a:rPr lang="en-US" altLang="zh-CN" sz="1800" dirty="0" smtClean="0">
                <a:latin typeface="Microsoft YaHei UI" pitchFamily="18" charset="0"/>
                <a:cs typeface="Microsoft YaHei UI" pitchFamily="18" charset="0"/>
              </a:rPr>
              <a:t>4.选择关键词的</a:t>
            </a:r>
          </a:p>
          <a:p>
            <a:pPr>
              <a:lnSpc>
                <a:spcPts val="2100"/>
              </a:lnSpc>
              <a:tabLst>
                <a:tab pos="330200" algn="l"/>
              </a:tabLst>
            </a:pPr>
            <a:r>
              <a:rPr lang="en-US" altLang="zh-CN" dirty="0" smtClean="0"/>
              <a:t>	</a:t>
            </a:r>
            <a:r>
              <a:rPr lang="en-US" altLang="zh-CN" sz="1802" dirty="0" smtClean="0">
                <a:latin typeface="Microsoft YaHei UI" pitchFamily="18" charset="0"/>
                <a:cs typeface="Microsoft YaHei UI" pitchFamily="18" charset="0"/>
              </a:rPr>
              <a:t>连接关系</a:t>
            </a:r>
          </a:p>
        </p:txBody>
      </p:sp>
      <p:sp>
        <p:nvSpPr>
          <p:cNvPr id="14" name="TextBox 1"/>
          <p:cNvSpPr txBox="1"/>
          <p:nvPr/>
        </p:nvSpPr>
        <p:spPr>
          <a:xfrm>
            <a:off x="622300" y="457200"/>
            <a:ext cx="6153929" cy="2251899"/>
          </a:xfrm>
          <a:prstGeom prst="rect">
            <a:avLst/>
          </a:prstGeom>
          <a:noFill/>
        </p:spPr>
        <p:txBody>
          <a:bodyPr wrap="none" lIns="0" tIns="0" rIns="0" rtlCol="0">
            <a:spAutoFit/>
          </a:bodyPr>
          <a:lstStyle/>
          <a:p>
            <a:pPr>
              <a:lnSpc>
                <a:spcPts val="3300"/>
              </a:lnSpc>
              <a:tabLst>
                <a:tab pos="2451100" algn="l"/>
                <a:tab pos="4762500" algn="l"/>
                <a:tab pos="4965700" algn="l"/>
              </a:tabLst>
            </a:pPr>
            <a:r>
              <a:rPr lang="en-US" altLang="zh-CN" sz="3302" dirty="0" smtClean="0">
                <a:solidFill>
                  <a:srgbClr val="0070C0"/>
                </a:solidFill>
                <a:latin typeface="Microsoft YaHei UI" pitchFamily="18" charset="0"/>
                <a:cs typeface="Microsoft YaHei UI" pitchFamily="18" charset="0"/>
              </a:rPr>
              <a:t>新建模型</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800"/>
              </a:lnSpc>
              <a:tabLst>
                <a:tab pos="2451100" algn="l"/>
                <a:tab pos="4762500" algn="l"/>
                <a:tab pos="4965700" algn="l"/>
              </a:tabLst>
            </a:pPr>
            <a:r>
              <a:rPr lang="en-US" altLang="zh-CN" dirty="0" smtClean="0"/>
              <a:t>	</a:t>
            </a:r>
            <a:r>
              <a:rPr lang="en-US" altLang="zh-CN" sz="1800" dirty="0" smtClean="0">
                <a:latin typeface="Microsoft YaHei UI" pitchFamily="18" charset="0"/>
                <a:cs typeface="Microsoft YaHei UI" pitchFamily="18" charset="0"/>
              </a:rPr>
              <a:t>1.输入模型名称</a:t>
            </a:r>
          </a:p>
          <a:p>
            <a:pPr>
              <a:lnSpc>
                <a:spcPts val="1000"/>
              </a:lnSpc>
            </a:pPr>
            <a:endParaRPr lang="en-US" altLang="zh-CN" dirty="0" smtClean="0"/>
          </a:p>
          <a:p>
            <a:pPr>
              <a:lnSpc>
                <a:spcPts val="3000"/>
              </a:lnSpc>
              <a:tabLst>
                <a:tab pos="2451100" algn="l"/>
                <a:tab pos="4762500" algn="l"/>
                <a:tab pos="4965700" algn="l"/>
              </a:tabLst>
            </a:pPr>
            <a:r>
              <a:rPr lang="en-US" altLang="zh-CN" dirty="0" smtClean="0"/>
              <a:t>		</a:t>
            </a:r>
            <a:r>
              <a:rPr lang="en-US" altLang="zh-CN" sz="1800" dirty="0" smtClean="0">
                <a:latin typeface="Microsoft YaHei UI" pitchFamily="18" charset="0"/>
                <a:cs typeface="Microsoft YaHei UI" pitchFamily="18" charset="0"/>
              </a:rPr>
              <a:t>2.选择建立模</a:t>
            </a:r>
          </a:p>
          <a:p>
            <a:pPr>
              <a:lnSpc>
                <a:spcPts val="2100"/>
              </a:lnSpc>
              <a:tabLst>
                <a:tab pos="2451100" algn="l"/>
                <a:tab pos="4762500" algn="l"/>
                <a:tab pos="4965700" algn="l"/>
              </a:tabLst>
            </a:pPr>
            <a:r>
              <a:rPr lang="en-US" altLang="zh-CN" dirty="0" smtClean="0"/>
              <a:t>			</a:t>
            </a:r>
            <a:r>
              <a:rPr lang="en-US" altLang="zh-CN" sz="1800" dirty="0" smtClean="0">
                <a:latin typeface="Microsoft YaHei UI" pitchFamily="18" charset="0"/>
                <a:cs typeface="Microsoft YaHei UI" pitchFamily="18" charset="0"/>
              </a:rPr>
              <a:t>型的分组</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5724905" y="1038605"/>
            <a:ext cx="2878836" cy="1088135"/>
          </a:xfrm>
          <a:custGeom>
            <a:avLst/>
            <a:gdLst>
              <a:gd name="connsiteX0" fmla="*/ 0 w 2878836"/>
              <a:gd name="connsiteY0" fmla="*/ 152400 h 1088135"/>
              <a:gd name="connsiteX1" fmla="*/ 152400 w 2878836"/>
              <a:gd name="connsiteY1" fmla="*/ 0 h 1088135"/>
              <a:gd name="connsiteX2" fmla="*/ 1679321 w 2878836"/>
              <a:gd name="connsiteY2" fmla="*/ 0 h 1088135"/>
              <a:gd name="connsiteX3" fmla="*/ 1679321 w 2878836"/>
              <a:gd name="connsiteY3" fmla="*/ 0 h 1088135"/>
              <a:gd name="connsiteX4" fmla="*/ 2399029 w 2878836"/>
              <a:gd name="connsiteY4" fmla="*/ 0 h 1088135"/>
              <a:gd name="connsiteX5" fmla="*/ 2726436 w 2878836"/>
              <a:gd name="connsiteY5" fmla="*/ 0 h 1088135"/>
              <a:gd name="connsiteX6" fmla="*/ 2878836 w 2878836"/>
              <a:gd name="connsiteY6" fmla="*/ 152400 h 1088135"/>
              <a:gd name="connsiteX7" fmla="*/ 2878836 w 2878836"/>
              <a:gd name="connsiteY7" fmla="*/ 533400 h 1088135"/>
              <a:gd name="connsiteX8" fmla="*/ 2878836 w 2878836"/>
              <a:gd name="connsiteY8" fmla="*/ 533400 h 1088135"/>
              <a:gd name="connsiteX9" fmla="*/ 2878836 w 2878836"/>
              <a:gd name="connsiteY9" fmla="*/ 762000 h 1088135"/>
              <a:gd name="connsiteX10" fmla="*/ 2878836 w 2878836"/>
              <a:gd name="connsiteY10" fmla="*/ 762000 h 1088135"/>
              <a:gd name="connsiteX11" fmla="*/ 2726436 w 2878836"/>
              <a:gd name="connsiteY11" fmla="*/ 914400 h 1088135"/>
              <a:gd name="connsiteX12" fmla="*/ 2399029 w 2878836"/>
              <a:gd name="connsiteY12" fmla="*/ 914400 h 1088135"/>
              <a:gd name="connsiteX13" fmla="*/ 1968119 w 2878836"/>
              <a:gd name="connsiteY13" fmla="*/ 1088136 h 1088135"/>
              <a:gd name="connsiteX14" fmla="*/ 1679321 w 2878836"/>
              <a:gd name="connsiteY14" fmla="*/ 914400 h 1088135"/>
              <a:gd name="connsiteX15" fmla="*/ 152400 w 2878836"/>
              <a:gd name="connsiteY15" fmla="*/ 914400 h 1088135"/>
              <a:gd name="connsiteX16" fmla="*/ 0 w 2878836"/>
              <a:gd name="connsiteY16" fmla="*/ 762000 h 1088135"/>
              <a:gd name="connsiteX17" fmla="*/ 0 w 2878836"/>
              <a:gd name="connsiteY17" fmla="*/ 762000 h 1088135"/>
              <a:gd name="connsiteX18" fmla="*/ 0 w 2878836"/>
              <a:gd name="connsiteY18" fmla="*/ 533400 h 1088135"/>
              <a:gd name="connsiteX19" fmla="*/ 0 w 2878836"/>
              <a:gd name="connsiteY19" fmla="*/ 533400 h 1088135"/>
              <a:gd name="connsiteX20" fmla="*/ 0 w 2878836"/>
              <a:gd name="connsiteY20" fmla="*/ 152400 h 10881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2878836" h="1088135">
                <a:moveTo>
                  <a:pt x="0" y="152400"/>
                </a:moveTo>
                <a:cubicBezTo>
                  <a:pt x="0" y="68199"/>
                  <a:pt x="68198" y="0"/>
                  <a:pt x="152400" y="0"/>
                </a:cubicBezTo>
                <a:lnTo>
                  <a:pt x="1679321" y="0"/>
                </a:lnTo>
                <a:lnTo>
                  <a:pt x="1679321" y="0"/>
                </a:lnTo>
                <a:lnTo>
                  <a:pt x="2399029" y="0"/>
                </a:lnTo>
                <a:lnTo>
                  <a:pt x="2726436" y="0"/>
                </a:lnTo>
                <a:cubicBezTo>
                  <a:pt x="2810637" y="0"/>
                  <a:pt x="2878836" y="68199"/>
                  <a:pt x="2878836" y="152400"/>
                </a:cubicBezTo>
                <a:lnTo>
                  <a:pt x="2878836" y="533400"/>
                </a:lnTo>
                <a:lnTo>
                  <a:pt x="2878836" y="533400"/>
                </a:lnTo>
                <a:lnTo>
                  <a:pt x="2878836" y="762000"/>
                </a:lnTo>
                <a:lnTo>
                  <a:pt x="2878836" y="762000"/>
                </a:lnTo>
                <a:cubicBezTo>
                  <a:pt x="2878836" y="846201"/>
                  <a:pt x="2810637" y="914400"/>
                  <a:pt x="2726436" y="914400"/>
                </a:cubicBezTo>
                <a:lnTo>
                  <a:pt x="2399029" y="914400"/>
                </a:lnTo>
                <a:lnTo>
                  <a:pt x="1968119" y="1088136"/>
                </a:lnTo>
                <a:lnTo>
                  <a:pt x="1679321" y="914400"/>
                </a:lnTo>
                <a:lnTo>
                  <a:pt x="152400" y="914400"/>
                </a:lnTo>
                <a:cubicBezTo>
                  <a:pt x="68198" y="914400"/>
                  <a:pt x="0" y="846201"/>
                  <a:pt x="0" y="762000"/>
                </a:cubicBezTo>
                <a:lnTo>
                  <a:pt x="0" y="762000"/>
                </a:lnTo>
                <a:lnTo>
                  <a:pt x="0" y="533400"/>
                </a:lnTo>
                <a:lnTo>
                  <a:pt x="0" y="533400"/>
                </a:lnTo>
                <a:lnTo>
                  <a:pt x="0" y="152400"/>
                </a:lnTo>
              </a:path>
            </a:pathLst>
          </a:custGeom>
          <a:solidFill>
            <a:srgbClr val="70AD4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5715000" y="1028700"/>
            <a:ext cx="2898648" cy="1107947"/>
          </a:xfrm>
          <a:custGeom>
            <a:avLst/>
            <a:gdLst>
              <a:gd name="connsiteX0" fmla="*/ 9905 w 2898648"/>
              <a:gd name="connsiteY0" fmla="*/ 162305 h 1107947"/>
              <a:gd name="connsiteX1" fmla="*/ 162305 w 2898648"/>
              <a:gd name="connsiteY1" fmla="*/ 9905 h 1107947"/>
              <a:gd name="connsiteX2" fmla="*/ 1689227 w 2898648"/>
              <a:gd name="connsiteY2" fmla="*/ 9905 h 1107947"/>
              <a:gd name="connsiteX3" fmla="*/ 1689227 w 2898648"/>
              <a:gd name="connsiteY3" fmla="*/ 9905 h 1107947"/>
              <a:gd name="connsiteX4" fmla="*/ 2408935 w 2898648"/>
              <a:gd name="connsiteY4" fmla="*/ 9905 h 1107947"/>
              <a:gd name="connsiteX5" fmla="*/ 2736342 w 2898648"/>
              <a:gd name="connsiteY5" fmla="*/ 9905 h 1107947"/>
              <a:gd name="connsiteX6" fmla="*/ 2888742 w 2898648"/>
              <a:gd name="connsiteY6" fmla="*/ 162305 h 1107947"/>
              <a:gd name="connsiteX7" fmla="*/ 2888742 w 2898648"/>
              <a:gd name="connsiteY7" fmla="*/ 543305 h 1107947"/>
              <a:gd name="connsiteX8" fmla="*/ 2888742 w 2898648"/>
              <a:gd name="connsiteY8" fmla="*/ 543305 h 1107947"/>
              <a:gd name="connsiteX9" fmla="*/ 2888742 w 2898648"/>
              <a:gd name="connsiteY9" fmla="*/ 771905 h 1107947"/>
              <a:gd name="connsiteX10" fmla="*/ 2888742 w 2898648"/>
              <a:gd name="connsiteY10" fmla="*/ 771905 h 1107947"/>
              <a:gd name="connsiteX11" fmla="*/ 2736342 w 2898648"/>
              <a:gd name="connsiteY11" fmla="*/ 924305 h 1107947"/>
              <a:gd name="connsiteX12" fmla="*/ 2408935 w 2898648"/>
              <a:gd name="connsiteY12" fmla="*/ 924305 h 1107947"/>
              <a:gd name="connsiteX13" fmla="*/ 1978025 w 2898648"/>
              <a:gd name="connsiteY13" fmla="*/ 1098042 h 1107947"/>
              <a:gd name="connsiteX14" fmla="*/ 1689227 w 2898648"/>
              <a:gd name="connsiteY14" fmla="*/ 924305 h 1107947"/>
              <a:gd name="connsiteX15" fmla="*/ 162305 w 2898648"/>
              <a:gd name="connsiteY15" fmla="*/ 924305 h 1107947"/>
              <a:gd name="connsiteX16" fmla="*/ 9905 w 2898648"/>
              <a:gd name="connsiteY16" fmla="*/ 771905 h 1107947"/>
              <a:gd name="connsiteX17" fmla="*/ 9905 w 2898648"/>
              <a:gd name="connsiteY17" fmla="*/ 771905 h 1107947"/>
              <a:gd name="connsiteX18" fmla="*/ 9905 w 2898648"/>
              <a:gd name="connsiteY18" fmla="*/ 543305 h 1107947"/>
              <a:gd name="connsiteX19" fmla="*/ 9905 w 2898648"/>
              <a:gd name="connsiteY19" fmla="*/ 543305 h 1107947"/>
              <a:gd name="connsiteX20" fmla="*/ 9905 w 2898648"/>
              <a:gd name="connsiteY20" fmla="*/ 162305 h 11079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2898648" h="1107947">
                <a:moveTo>
                  <a:pt x="9905" y="162305"/>
                </a:moveTo>
                <a:cubicBezTo>
                  <a:pt x="9905" y="78105"/>
                  <a:pt x="78104" y="9905"/>
                  <a:pt x="162305" y="9905"/>
                </a:cubicBezTo>
                <a:lnTo>
                  <a:pt x="1689227" y="9905"/>
                </a:lnTo>
                <a:lnTo>
                  <a:pt x="1689227" y="9905"/>
                </a:lnTo>
                <a:lnTo>
                  <a:pt x="2408935" y="9905"/>
                </a:lnTo>
                <a:lnTo>
                  <a:pt x="2736342" y="9905"/>
                </a:lnTo>
                <a:cubicBezTo>
                  <a:pt x="2820543" y="9905"/>
                  <a:pt x="2888742" y="78105"/>
                  <a:pt x="2888742" y="162305"/>
                </a:cubicBezTo>
                <a:lnTo>
                  <a:pt x="2888742" y="543305"/>
                </a:lnTo>
                <a:lnTo>
                  <a:pt x="2888742" y="543305"/>
                </a:lnTo>
                <a:lnTo>
                  <a:pt x="2888742" y="771905"/>
                </a:lnTo>
                <a:lnTo>
                  <a:pt x="2888742" y="771905"/>
                </a:lnTo>
                <a:cubicBezTo>
                  <a:pt x="2888742" y="856107"/>
                  <a:pt x="2820543" y="924305"/>
                  <a:pt x="2736342" y="924305"/>
                </a:cubicBezTo>
                <a:lnTo>
                  <a:pt x="2408935" y="924305"/>
                </a:lnTo>
                <a:lnTo>
                  <a:pt x="1978025" y="1098042"/>
                </a:lnTo>
                <a:lnTo>
                  <a:pt x="1689227" y="924305"/>
                </a:lnTo>
                <a:lnTo>
                  <a:pt x="162305" y="924305"/>
                </a:lnTo>
                <a:cubicBezTo>
                  <a:pt x="78104" y="924305"/>
                  <a:pt x="9905" y="856107"/>
                  <a:pt x="9905" y="771905"/>
                </a:cubicBezTo>
                <a:lnTo>
                  <a:pt x="9905" y="771905"/>
                </a:lnTo>
                <a:lnTo>
                  <a:pt x="9905" y="543305"/>
                </a:lnTo>
                <a:lnTo>
                  <a:pt x="9905" y="543305"/>
                </a:lnTo>
                <a:lnTo>
                  <a:pt x="9905" y="162305"/>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6900" y="1765300"/>
            <a:ext cx="8166100" cy="4127500"/>
          </a:xfrm>
          <a:prstGeom prst="rect">
            <a:avLst/>
          </a:prstGeom>
          <a:noFill/>
        </p:spPr>
      </p:pic>
      <p:sp>
        <p:nvSpPr>
          <p:cNvPr id="2" name="TextBox 1"/>
          <p:cNvSpPr txBox="1"/>
          <p:nvPr/>
        </p:nvSpPr>
        <p:spPr>
          <a:xfrm>
            <a:off x="5854700" y="1143000"/>
            <a:ext cx="2539157" cy="802784"/>
          </a:xfrm>
          <a:prstGeom prst="rect">
            <a:avLst/>
          </a:prstGeom>
          <a:noFill/>
        </p:spPr>
        <p:txBody>
          <a:bodyPr wrap="none" lIns="0" tIns="0" rIns="0" rtlCol="0">
            <a:spAutoFit/>
          </a:bodyPr>
          <a:lstStyle/>
          <a:p>
            <a:pPr>
              <a:lnSpc>
                <a:spcPts val="1800"/>
              </a:lnSpc>
              <a:tabLst/>
            </a:pPr>
            <a:r>
              <a:rPr lang="en-US" altLang="zh-CN" sz="1802" dirty="0" smtClean="0">
                <a:latin typeface="Microsoft YaHei UI" pitchFamily="18" charset="0"/>
                <a:cs typeface="Microsoft YaHei UI" pitchFamily="18" charset="0"/>
              </a:rPr>
              <a:t>当建立的模型较多时，可</a:t>
            </a:r>
          </a:p>
          <a:p>
            <a:pPr>
              <a:lnSpc>
                <a:spcPts val="2100"/>
              </a:lnSpc>
              <a:tabLst/>
            </a:pPr>
            <a:r>
              <a:rPr lang="en-US" altLang="zh-CN" sz="1800" dirty="0" smtClean="0">
                <a:latin typeface="Microsoft YaHei UI" pitchFamily="18" charset="0"/>
                <a:cs typeface="Microsoft YaHei UI" pitchFamily="18" charset="0"/>
              </a:rPr>
              <a:t>以在此搜索想要寻找的模</a:t>
            </a:r>
          </a:p>
          <a:p>
            <a:pPr>
              <a:lnSpc>
                <a:spcPts val="2000"/>
              </a:lnSpc>
              <a:tabLst/>
            </a:pPr>
            <a:r>
              <a:rPr lang="en-US" altLang="zh-CN" sz="1800" dirty="0" smtClean="0">
                <a:latin typeface="Microsoft YaHei UI" pitchFamily="18" charset="0"/>
                <a:cs typeface="Microsoft YaHei UI" pitchFamily="18" charset="0"/>
              </a:rPr>
              <a:t>型</a:t>
            </a:r>
          </a:p>
        </p:txBody>
      </p:sp>
      <p:sp>
        <p:nvSpPr>
          <p:cNvPr id="7" name="TextBox 1"/>
          <p:cNvSpPr txBox="1"/>
          <p:nvPr/>
        </p:nvSpPr>
        <p:spPr>
          <a:xfrm>
            <a:off x="622300" y="393700"/>
            <a:ext cx="1692771"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模型管理</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051300" y="901700"/>
            <a:ext cx="5092700" cy="5359400"/>
          </a:xfrm>
          <a:prstGeom prst="rect">
            <a:avLst/>
          </a:prstGeom>
          <a:noFill/>
        </p:spPr>
      </p:pic>
      <p:sp>
        <p:nvSpPr>
          <p:cNvPr id="2" name="TextBox 1"/>
          <p:cNvSpPr txBox="1"/>
          <p:nvPr/>
        </p:nvSpPr>
        <p:spPr>
          <a:xfrm>
            <a:off x="546100" y="419100"/>
            <a:ext cx="846386"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目录</a:t>
            </a:r>
          </a:p>
        </p:txBody>
      </p:sp>
      <p:sp>
        <p:nvSpPr>
          <p:cNvPr id="5" name="TextBox 1"/>
          <p:cNvSpPr txBox="1"/>
          <p:nvPr/>
        </p:nvSpPr>
        <p:spPr>
          <a:xfrm>
            <a:off x="1384300" y="1892300"/>
            <a:ext cx="1974900" cy="2803332"/>
          </a:xfrm>
          <a:prstGeom prst="rect">
            <a:avLst/>
          </a:prstGeom>
          <a:noFill/>
        </p:spPr>
        <p:txBody>
          <a:bodyPr wrap="none" lIns="0" tIns="0" rIns="0" rtlCol="0">
            <a:spAutoFit/>
          </a:bodyPr>
          <a:lstStyle/>
          <a:p>
            <a:pPr>
              <a:lnSpc>
                <a:spcPts val="1800"/>
              </a:lnSpc>
              <a:tabLst>
                <a:tab pos="38100" algn="l"/>
              </a:tabLst>
            </a:pPr>
            <a:r>
              <a:rPr lang="en-US" altLang="zh-CN" sz="1403" b="1" dirty="0" smtClean="0">
                <a:solidFill>
                  <a:srgbClr val="3B3838"/>
                </a:solidFill>
                <a:latin typeface="Microsoft YaHei UI" pitchFamily="18" charset="0"/>
                <a:cs typeface="Microsoft YaHei UI" pitchFamily="18" charset="0"/>
              </a:rPr>
              <a:t>语音大数据分析解决方案</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700"/>
              </a:lnSpc>
              <a:tabLst>
                <a:tab pos="38100" algn="l"/>
              </a:tabLst>
            </a:pPr>
            <a:r>
              <a:rPr lang="en-US" altLang="zh-CN" dirty="0" smtClean="0"/>
              <a:t>	</a:t>
            </a:r>
            <a:r>
              <a:rPr lang="en-US" altLang="zh-CN" sz="1403" b="1" dirty="0" smtClean="0">
                <a:solidFill>
                  <a:srgbClr val="3B3838"/>
                </a:solidFill>
                <a:latin typeface="Microsoft YaHei UI" pitchFamily="18" charset="0"/>
                <a:cs typeface="Microsoft YaHei UI" pitchFamily="18" charset="0"/>
              </a:rPr>
              <a:t>产品架构及技术框架</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800"/>
              </a:lnSpc>
              <a:tabLst>
                <a:tab pos="38100" algn="l"/>
              </a:tabLst>
            </a:pPr>
            <a:r>
              <a:rPr lang="en-US" altLang="zh-CN" dirty="0" smtClean="0"/>
              <a:t>	</a:t>
            </a:r>
            <a:r>
              <a:rPr lang="en-US" altLang="zh-CN" sz="1403" b="1" dirty="0" smtClean="0">
                <a:solidFill>
                  <a:srgbClr val="0070C0"/>
                </a:solidFill>
                <a:latin typeface="Microsoft YaHei UI" pitchFamily="18" charset="0"/>
                <a:cs typeface="Microsoft YaHei UI" pitchFamily="18" charset="0"/>
              </a:rPr>
              <a:t>语音大数据行业应用</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200"/>
              </a:lnSpc>
              <a:tabLst>
                <a:tab pos="38100" algn="l"/>
              </a:tabLst>
            </a:pPr>
            <a:r>
              <a:rPr lang="en-US" altLang="zh-CN" sz="1403" b="1" dirty="0" smtClean="0">
                <a:solidFill>
                  <a:srgbClr val="3B3838"/>
                </a:solidFill>
                <a:latin typeface="Microsoft YaHei UI" pitchFamily="18" charset="0"/>
                <a:cs typeface="Microsoft YaHei UI" pitchFamily="18" charset="0"/>
              </a:rPr>
              <a:t>成功案例介绍</a:t>
            </a:r>
          </a:p>
        </p:txBody>
      </p:sp>
      <p:sp>
        <p:nvSpPr>
          <p:cNvPr id="6" name="TextBox 1"/>
          <p:cNvSpPr txBox="1"/>
          <p:nvPr/>
        </p:nvSpPr>
        <p:spPr>
          <a:xfrm>
            <a:off x="850900" y="1841500"/>
            <a:ext cx="541815" cy="2995692"/>
          </a:xfrm>
          <a:prstGeom prst="rect">
            <a:avLst/>
          </a:prstGeom>
          <a:noFill/>
        </p:spPr>
        <p:txBody>
          <a:bodyPr wrap="none" lIns="0" tIns="0" rIns="0" rtlCol="0">
            <a:spAutoFit/>
          </a:bodyPr>
          <a:lstStyle/>
          <a:p>
            <a:pPr>
              <a:lnSpc>
                <a:spcPts val="3600"/>
              </a:lnSpc>
              <a:tabLst/>
            </a:pPr>
            <a:r>
              <a:rPr lang="en-US" altLang="zh-CN" sz="3602" dirty="0" smtClean="0">
                <a:solidFill>
                  <a:srgbClr val="3B3838"/>
                </a:solidFill>
                <a:latin typeface="Microsoft YaHei UI" pitchFamily="18" charset="0"/>
                <a:cs typeface="Microsoft YaHei UI" pitchFamily="18" charset="0"/>
              </a:rPr>
              <a:t>01</a:t>
            </a:r>
          </a:p>
          <a:p>
            <a:pPr>
              <a:lnSpc>
                <a:spcPts val="1000"/>
              </a:lnSpc>
            </a:pPr>
            <a:endParaRPr lang="en-US" altLang="zh-CN" dirty="0" smtClean="0"/>
          </a:p>
          <a:p>
            <a:pPr>
              <a:lnSpc>
                <a:spcPts val="1000"/>
              </a:lnSpc>
            </a:pPr>
            <a:endParaRPr lang="en-US" altLang="zh-CN" dirty="0" smtClean="0"/>
          </a:p>
          <a:p>
            <a:pPr>
              <a:lnSpc>
                <a:spcPts val="4500"/>
              </a:lnSpc>
              <a:tabLst/>
            </a:pPr>
            <a:r>
              <a:rPr lang="en-US" altLang="zh-CN" sz="3602" dirty="0" smtClean="0">
                <a:solidFill>
                  <a:srgbClr val="3B3838"/>
                </a:solidFill>
                <a:latin typeface="Microsoft YaHei UI" pitchFamily="18" charset="0"/>
                <a:cs typeface="Microsoft YaHei UI" pitchFamily="18" charset="0"/>
              </a:rPr>
              <a:t>02</a:t>
            </a:r>
          </a:p>
          <a:p>
            <a:pPr>
              <a:lnSpc>
                <a:spcPts val="1000"/>
              </a:lnSpc>
            </a:pPr>
            <a:endParaRPr lang="en-US" altLang="zh-CN" dirty="0" smtClean="0"/>
          </a:p>
          <a:p>
            <a:pPr>
              <a:lnSpc>
                <a:spcPts val="1000"/>
              </a:lnSpc>
            </a:pPr>
            <a:endParaRPr lang="en-US" altLang="zh-CN" dirty="0" smtClean="0"/>
          </a:p>
          <a:p>
            <a:pPr>
              <a:lnSpc>
                <a:spcPts val="4500"/>
              </a:lnSpc>
              <a:tabLst/>
            </a:pPr>
            <a:r>
              <a:rPr lang="en-US" altLang="zh-CN" sz="3600" dirty="0" smtClean="0">
                <a:solidFill>
                  <a:srgbClr val="0070C0"/>
                </a:solidFill>
                <a:latin typeface="Microsoft YaHei UI" pitchFamily="18" charset="0"/>
                <a:cs typeface="Microsoft YaHei UI" pitchFamily="18" charset="0"/>
              </a:rPr>
              <a:t>03</a:t>
            </a:r>
          </a:p>
          <a:p>
            <a:pPr>
              <a:lnSpc>
                <a:spcPts val="1000"/>
              </a:lnSpc>
            </a:pPr>
            <a:endParaRPr lang="en-US" altLang="zh-CN" dirty="0" smtClean="0"/>
          </a:p>
          <a:p>
            <a:pPr>
              <a:lnSpc>
                <a:spcPts val="1000"/>
              </a:lnSpc>
            </a:pPr>
            <a:endParaRPr lang="en-US" altLang="zh-CN" dirty="0" smtClean="0"/>
          </a:p>
          <a:p>
            <a:pPr>
              <a:lnSpc>
                <a:spcPts val="4400"/>
              </a:lnSpc>
              <a:tabLst/>
            </a:pPr>
            <a:r>
              <a:rPr lang="en-US" altLang="zh-CN" sz="3602" dirty="0" smtClean="0">
                <a:solidFill>
                  <a:srgbClr val="3B3838"/>
                </a:solidFill>
                <a:latin typeface="Microsoft YaHei UI" pitchFamily="18" charset="0"/>
                <a:cs typeface="Microsoft YaHei UI" pitchFamily="18" charset="0"/>
              </a:rPr>
              <a:t>04</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618744" y="1478280"/>
            <a:ext cx="7741919" cy="841247"/>
          </a:xfrm>
          <a:custGeom>
            <a:avLst/>
            <a:gdLst>
              <a:gd name="connsiteX0" fmla="*/ 19050 w 7741919"/>
              <a:gd name="connsiteY0" fmla="*/ 106552 h 841247"/>
              <a:gd name="connsiteX1" fmla="*/ 106502 w 7741919"/>
              <a:gd name="connsiteY1" fmla="*/ 19050 h 841247"/>
              <a:gd name="connsiteX2" fmla="*/ 7635366 w 7741919"/>
              <a:gd name="connsiteY2" fmla="*/ 19050 h 841247"/>
              <a:gd name="connsiteX3" fmla="*/ 7722870 w 7741919"/>
              <a:gd name="connsiteY3" fmla="*/ 106552 h 841247"/>
              <a:gd name="connsiteX4" fmla="*/ 7722870 w 7741919"/>
              <a:gd name="connsiteY4" fmla="*/ 734694 h 841247"/>
              <a:gd name="connsiteX5" fmla="*/ 7635366 w 7741919"/>
              <a:gd name="connsiteY5" fmla="*/ 822197 h 841247"/>
              <a:gd name="connsiteX6" fmla="*/ 106502 w 7741919"/>
              <a:gd name="connsiteY6" fmla="*/ 822197 h 841247"/>
              <a:gd name="connsiteX7" fmla="*/ 19050 w 7741919"/>
              <a:gd name="connsiteY7" fmla="*/ 734694 h 841247"/>
              <a:gd name="connsiteX8" fmla="*/ 19050 w 7741919"/>
              <a:gd name="connsiteY8" fmla="*/ 106552 h 8412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41919" h="841247">
                <a:moveTo>
                  <a:pt x="19050" y="106552"/>
                </a:moveTo>
                <a:cubicBezTo>
                  <a:pt x="19050" y="58166"/>
                  <a:pt x="58204" y="19050"/>
                  <a:pt x="106502" y="19050"/>
                </a:cubicBezTo>
                <a:lnTo>
                  <a:pt x="7635366" y="19050"/>
                </a:lnTo>
                <a:cubicBezTo>
                  <a:pt x="7683753" y="19050"/>
                  <a:pt x="7722870" y="58166"/>
                  <a:pt x="7722870" y="106552"/>
                </a:cubicBezTo>
                <a:lnTo>
                  <a:pt x="7722870" y="734694"/>
                </a:lnTo>
                <a:cubicBezTo>
                  <a:pt x="7722870" y="783081"/>
                  <a:pt x="7683753" y="822197"/>
                  <a:pt x="7635366" y="822197"/>
                </a:cubicBezTo>
                <a:lnTo>
                  <a:pt x="106502" y="822197"/>
                </a:lnTo>
                <a:cubicBezTo>
                  <a:pt x="58204" y="822197"/>
                  <a:pt x="19050" y="783081"/>
                  <a:pt x="19050" y="734694"/>
                </a:cubicBezTo>
                <a:lnTo>
                  <a:pt x="19050" y="106552"/>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40663" y="1598675"/>
            <a:ext cx="1522475" cy="694944"/>
          </a:xfrm>
          <a:custGeom>
            <a:avLst/>
            <a:gdLst>
              <a:gd name="connsiteX0" fmla="*/ 19050 w 1522475"/>
              <a:gd name="connsiteY0" fmla="*/ 97409 h 694944"/>
              <a:gd name="connsiteX1" fmla="*/ 97345 w 1522475"/>
              <a:gd name="connsiteY1" fmla="*/ 19050 h 694944"/>
              <a:gd name="connsiteX2" fmla="*/ 1425066 w 1522475"/>
              <a:gd name="connsiteY2" fmla="*/ 19050 h 694944"/>
              <a:gd name="connsiteX3" fmla="*/ 1503425 w 1522475"/>
              <a:gd name="connsiteY3" fmla="*/ 97409 h 694944"/>
              <a:gd name="connsiteX4" fmla="*/ 1503425 w 1522475"/>
              <a:gd name="connsiteY4" fmla="*/ 597534 h 694944"/>
              <a:gd name="connsiteX5" fmla="*/ 1425066 w 1522475"/>
              <a:gd name="connsiteY5" fmla="*/ 675894 h 694944"/>
              <a:gd name="connsiteX6" fmla="*/ 97345 w 1522475"/>
              <a:gd name="connsiteY6" fmla="*/ 675894 h 694944"/>
              <a:gd name="connsiteX7" fmla="*/ 19050 w 1522475"/>
              <a:gd name="connsiteY7" fmla="*/ 597534 h 694944"/>
              <a:gd name="connsiteX8" fmla="*/ 19050 w 1522475"/>
              <a:gd name="connsiteY8" fmla="*/ 97409 h 6949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22475" h="694944">
                <a:moveTo>
                  <a:pt x="19050" y="97409"/>
                </a:moveTo>
                <a:cubicBezTo>
                  <a:pt x="19050" y="54102"/>
                  <a:pt x="54102" y="19050"/>
                  <a:pt x="97345" y="19050"/>
                </a:cubicBezTo>
                <a:lnTo>
                  <a:pt x="1425066" y="19050"/>
                </a:lnTo>
                <a:cubicBezTo>
                  <a:pt x="1468374" y="19050"/>
                  <a:pt x="1503425" y="54102"/>
                  <a:pt x="1503425" y="97409"/>
                </a:cubicBezTo>
                <a:lnTo>
                  <a:pt x="1503425" y="597534"/>
                </a:lnTo>
                <a:cubicBezTo>
                  <a:pt x="1503425" y="640841"/>
                  <a:pt x="1468374" y="675894"/>
                  <a:pt x="1425066" y="675894"/>
                </a:cubicBezTo>
                <a:lnTo>
                  <a:pt x="97345" y="675894"/>
                </a:lnTo>
                <a:cubicBezTo>
                  <a:pt x="54102" y="675894"/>
                  <a:pt x="19050" y="640841"/>
                  <a:pt x="19050" y="597534"/>
                </a:cubicBezTo>
                <a:lnTo>
                  <a:pt x="19050" y="97409"/>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638555" y="2884932"/>
            <a:ext cx="7741919" cy="839723"/>
          </a:xfrm>
          <a:custGeom>
            <a:avLst/>
            <a:gdLst>
              <a:gd name="connsiteX0" fmla="*/ 19050 w 7741919"/>
              <a:gd name="connsiteY0" fmla="*/ 106298 h 839723"/>
              <a:gd name="connsiteX1" fmla="*/ 106337 w 7741919"/>
              <a:gd name="connsiteY1" fmla="*/ 19050 h 839723"/>
              <a:gd name="connsiteX2" fmla="*/ 7635621 w 7741919"/>
              <a:gd name="connsiteY2" fmla="*/ 19050 h 839723"/>
              <a:gd name="connsiteX3" fmla="*/ 7722870 w 7741919"/>
              <a:gd name="connsiteY3" fmla="*/ 106298 h 839723"/>
              <a:gd name="connsiteX4" fmla="*/ 7722870 w 7741919"/>
              <a:gd name="connsiteY4" fmla="*/ 733425 h 839723"/>
              <a:gd name="connsiteX5" fmla="*/ 7635621 w 7741919"/>
              <a:gd name="connsiteY5" fmla="*/ 820673 h 839723"/>
              <a:gd name="connsiteX6" fmla="*/ 106337 w 7741919"/>
              <a:gd name="connsiteY6" fmla="*/ 820673 h 839723"/>
              <a:gd name="connsiteX7" fmla="*/ 19050 w 7741919"/>
              <a:gd name="connsiteY7" fmla="*/ 733425 h 839723"/>
              <a:gd name="connsiteX8" fmla="*/ 19050 w 7741919"/>
              <a:gd name="connsiteY8" fmla="*/ 106298 h 8397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41919" h="839723">
                <a:moveTo>
                  <a:pt x="19050" y="106298"/>
                </a:moveTo>
                <a:cubicBezTo>
                  <a:pt x="19050" y="58166"/>
                  <a:pt x="58127" y="19050"/>
                  <a:pt x="106337" y="19050"/>
                </a:cubicBezTo>
                <a:lnTo>
                  <a:pt x="7635621" y="19050"/>
                </a:lnTo>
                <a:cubicBezTo>
                  <a:pt x="7683753" y="19050"/>
                  <a:pt x="7722870" y="58166"/>
                  <a:pt x="7722870" y="106298"/>
                </a:cubicBezTo>
                <a:lnTo>
                  <a:pt x="7722870" y="733425"/>
                </a:lnTo>
                <a:cubicBezTo>
                  <a:pt x="7722870" y="781558"/>
                  <a:pt x="7683753" y="820673"/>
                  <a:pt x="7635621" y="820673"/>
                </a:cubicBezTo>
                <a:lnTo>
                  <a:pt x="106337" y="820673"/>
                </a:lnTo>
                <a:cubicBezTo>
                  <a:pt x="58127" y="820673"/>
                  <a:pt x="19050" y="781558"/>
                  <a:pt x="19050" y="733425"/>
                </a:cubicBezTo>
                <a:lnTo>
                  <a:pt x="19050" y="106298"/>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60476" y="3005327"/>
            <a:ext cx="1522475" cy="694944"/>
          </a:xfrm>
          <a:custGeom>
            <a:avLst/>
            <a:gdLst>
              <a:gd name="connsiteX0" fmla="*/ 19050 w 1522475"/>
              <a:gd name="connsiteY0" fmla="*/ 97408 h 694944"/>
              <a:gd name="connsiteX1" fmla="*/ 97345 w 1522475"/>
              <a:gd name="connsiteY1" fmla="*/ 19050 h 694944"/>
              <a:gd name="connsiteX2" fmla="*/ 1425066 w 1522475"/>
              <a:gd name="connsiteY2" fmla="*/ 19050 h 694944"/>
              <a:gd name="connsiteX3" fmla="*/ 1503425 w 1522475"/>
              <a:gd name="connsiteY3" fmla="*/ 97408 h 694944"/>
              <a:gd name="connsiteX4" fmla="*/ 1503425 w 1522475"/>
              <a:gd name="connsiteY4" fmla="*/ 597535 h 694944"/>
              <a:gd name="connsiteX5" fmla="*/ 1425066 w 1522475"/>
              <a:gd name="connsiteY5" fmla="*/ 675893 h 694944"/>
              <a:gd name="connsiteX6" fmla="*/ 97345 w 1522475"/>
              <a:gd name="connsiteY6" fmla="*/ 675893 h 694944"/>
              <a:gd name="connsiteX7" fmla="*/ 19050 w 1522475"/>
              <a:gd name="connsiteY7" fmla="*/ 597535 h 694944"/>
              <a:gd name="connsiteX8" fmla="*/ 19050 w 1522475"/>
              <a:gd name="connsiteY8" fmla="*/ 97408 h 6949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22475" h="694944">
                <a:moveTo>
                  <a:pt x="19050" y="97408"/>
                </a:moveTo>
                <a:cubicBezTo>
                  <a:pt x="19050" y="54101"/>
                  <a:pt x="54101" y="19050"/>
                  <a:pt x="97345" y="19050"/>
                </a:cubicBezTo>
                <a:lnTo>
                  <a:pt x="1425066" y="19050"/>
                </a:lnTo>
                <a:cubicBezTo>
                  <a:pt x="1468373" y="19050"/>
                  <a:pt x="1503425" y="54101"/>
                  <a:pt x="1503425" y="97408"/>
                </a:cubicBezTo>
                <a:lnTo>
                  <a:pt x="1503425" y="597535"/>
                </a:lnTo>
                <a:cubicBezTo>
                  <a:pt x="1503425" y="640842"/>
                  <a:pt x="1468373" y="675893"/>
                  <a:pt x="1425066" y="675893"/>
                </a:cubicBezTo>
                <a:lnTo>
                  <a:pt x="97345" y="675893"/>
                </a:lnTo>
                <a:cubicBezTo>
                  <a:pt x="54101" y="675893"/>
                  <a:pt x="19050" y="640842"/>
                  <a:pt x="19050" y="597535"/>
                </a:cubicBezTo>
                <a:lnTo>
                  <a:pt x="19050" y="97408"/>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38555" y="4317491"/>
            <a:ext cx="7741919" cy="841248"/>
          </a:xfrm>
          <a:custGeom>
            <a:avLst/>
            <a:gdLst>
              <a:gd name="connsiteX0" fmla="*/ 19050 w 7741919"/>
              <a:gd name="connsiteY0" fmla="*/ 106553 h 841248"/>
              <a:gd name="connsiteX1" fmla="*/ 106502 w 7741919"/>
              <a:gd name="connsiteY1" fmla="*/ 19050 h 841248"/>
              <a:gd name="connsiteX2" fmla="*/ 7635366 w 7741919"/>
              <a:gd name="connsiteY2" fmla="*/ 19050 h 841248"/>
              <a:gd name="connsiteX3" fmla="*/ 7722870 w 7741919"/>
              <a:gd name="connsiteY3" fmla="*/ 106553 h 841248"/>
              <a:gd name="connsiteX4" fmla="*/ 7722870 w 7741919"/>
              <a:gd name="connsiteY4" fmla="*/ 734695 h 841248"/>
              <a:gd name="connsiteX5" fmla="*/ 7635366 w 7741919"/>
              <a:gd name="connsiteY5" fmla="*/ 822198 h 841248"/>
              <a:gd name="connsiteX6" fmla="*/ 106502 w 7741919"/>
              <a:gd name="connsiteY6" fmla="*/ 822198 h 841248"/>
              <a:gd name="connsiteX7" fmla="*/ 19050 w 7741919"/>
              <a:gd name="connsiteY7" fmla="*/ 734695 h 841248"/>
              <a:gd name="connsiteX8" fmla="*/ 19050 w 7741919"/>
              <a:gd name="connsiteY8" fmla="*/ 106553 h 8412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41919" h="841248">
                <a:moveTo>
                  <a:pt x="19050" y="106553"/>
                </a:moveTo>
                <a:cubicBezTo>
                  <a:pt x="19050" y="58166"/>
                  <a:pt x="58204" y="19050"/>
                  <a:pt x="106502" y="19050"/>
                </a:cubicBezTo>
                <a:lnTo>
                  <a:pt x="7635366" y="19050"/>
                </a:lnTo>
                <a:cubicBezTo>
                  <a:pt x="7683753" y="19050"/>
                  <a:pt x="7722870" y="58166"/>
                  <a:pt x="7722870" y="106553"/>
                </a:cubicBezTo>
                <a:lnTo>
                  <a:pt x="7722870" y="734695"/>
                </a:lnTo>
                <a:cubicBezTo>
                  <a:pt x="7722870" y="783082"/>
                  <a:pt x="7683753" y="822198"/>
                  <a:pt x="7635366" y="822198"/>
                </a:cubicBezTo>
                <a:lnTo>
                  <a:pt x="106502" y="822198"/>
                </a:lnTo>
                <a:cubicBezTo>
                  <a:pt x="58204" y="822198"/>
                  <a:pt x="19050" y="783082"/>
                  <a:pt x="19050" y="734695"/>
                </a:cubicBezTo>
                <a:lnTo>
                  <a:pt x="19050" y="106553"/>
                </a:lnTo>
              </a:path>
            </a:pathLst>
          </a:custGeom>
          <a:solidFill>
            <a:srgbClr val="000000">
              <a:alpha val="0"/>
            </a:srgbClr>
          </a:solidFill>
          <a:ln w="381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779526" y="4456938"/>
            <a:ext cx="1484375" cy="656844"/>
          </a:xfrm>
          <a:custGeom>
            <a:avLst/>
            <a:gdLst>
              <a:gd name="connsiteX0" fmla="*/ 0 w 1484375"/>
              <a:gd name="connsiteY0" fmla="*/ 78358 h 656844"/>
              <a:gd name="connsiteX1" fmla="*/ 78295 w 1484375"/>
              <a:gd name="connsiteY1" fmla="*/ 0 h 656844"/>
              <a:gd name="connsiteX2" fmla="*/ 1406016 w 1484375"/>
              <a:gd name="connsiteY2" fmla="*/ 0 h 656844"/>
              <a:gd name="connsiteX3" fmla="*/ 1484375 w 1484375"/>
              <a:gd name="connsiteY3" fmla="*/ 78358 h 656844"/>
              <a:gd name="connsiteX4" fmla="*/ 1484375 w 1484375"/>
              <a:gd name="connsiteY4" fmla="*/ 578484 h 656844"/>
              <a:gd name="connsiteX5" fmla="*/ 1406016 w 1484375"/>
              <a:gd name="connsiteY5" fmla="*/ 656844 h 656844"/>
              <a:gd name="connsiteX6" fmla="*/ 78295 w 1484375"/>
              <a:gd name="connsiteY6" fmla="*/ 656844 h 656844"/>
              <a:gd name="connsiteX7" fmla="*/ 0 w 1484375"/>
              <a:gd name="connsiteY7" fmla="*/ 578484 h 656844"/>
              <a:gd name="connsiteX8" fmla="*/ 0 w 1484375"/>
              <a:gd name="connsiteY8" fmla="*/ 78358 h 6568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484375" h="656844">
                <a:moveTo>
                  <a:pt x="0" y="78358"/>
                </a:moveTo>
                <a:cubicBezTo>
                  <a:pt x="0" y="35052"/>
                  <a:pt x="35051" y="0"/>
                  <a:pt x="78295" y="0"/>
                </a:cubicBezTo>
                <a:lnTo>
                  <a:pt x="1406016" y="0"/>
                </a:lnTo>
                <a:cubicBezTo>
                  <a:pt x="1449323" y="0"/>
                  <a:pt x="1484375" y="35052"/>
                  <a:pt x="1484375" y="78358"/>
                </a:cubicBezTo>
                <a:lnTo>
                  <a:pt x="1484375" y="578484"/>
                </a:lnTo>
                <a:cubicBezTo>
                  <a:pt x="1484375" y="621791"/>
                  <a:pt x="1449323" y="656844"/>
                  <a:pt x="1406016" y="656844"/>
                </a:cubicBezTo>
                <a:lnTo>
                  <a:pt x="78295" y="656844"/>
                </a:lnTo>
                <a:cubicBezTo>
                  <a:pt x="35051" y="656844"/>
                  <a:pt x="0" y="621791"/>
                  <a:pt x="0" y="578484"/>
                </a:cubicBezTo>
                <a:lnTo>
                  <a:pt x="0" y="78358"/>
                </a:lnTo>
              </a:path>
            </a:pathLst>
          </a:custGeom>
          <a:solidFill>
            <a:srgbClr val="C55A1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60476" y="4437888"/>
            <a:ext cx="1522475" cy="694944"/>
          </a:xfrm>
          <a:custGeom>
            <a:avLst/>
            <a:gdLst>
              <a:gd name="connsiteX0" fmla="*/ 19050 w 1522475"/>
              <a:gd name="connsiteY0" fmla="*/ 97408 h 694944"/>
              <a:gd name="connsiteX1" fmla="*/ 97345 w 1522475"/>
              <a:gd name="connsiteY1" fmla="*/ 19050 h 694944"/>
              <a:gd name="connsiteX2" fmla="*/ 1425066 w 1522475"/>
              <a:gd name="connsiteY2" fmla="*/ 19050 h 694944"/>
              <a:gd name="connsiteX3" fmla="*/ 1503425 w 1522475"/>
              <a:gd name="connsiteY3" fmla="*/ 97408 h 694944"/>
              <a:gd name="connsiteX4" fmla="*/ 1503425 w 1522475"/>
              <a:gd name="connsiteY4" fmla="*/ 597534 h 694944"/>
              <a:gd name="connsiteX5" fmla="*/ 1425066 w 1522475"/>
              <a:gd name="connsiteY5" fmla="*/ 675894 h 694944"/>
              <a:gd name="connsiteX6" fmla="*/ 97345 w 1522475"/>
              <a:gd name="connsiteY6" fmla="*/ 675894 h 694944"/>
              <a:gd name="connsiteX7" fmla="*/ 19050 w 1522475"/>
              <a:gd name="connsiteY7" fmla="*/ 597534 h 694944"/>
              <a:gd name="connsiteX8" fmla="*/ 19050 w 1522475"/>
              <a:gd name="connsiteY8" fmla="*/ 97408 h 6949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22475" h="694944">
                <a:moveTo>
                  <a:pt x="19050" y="97408"/>
                </a:moveTo>
                <a:cubicBezTo>
                  <a:pt x="19050" y="54102"/>
                  <a:pt x="54101" y="19050"/>
                  <a:pt x="97345" y="19050"/>
                </a:cubicBezTo>
                <a:lnTo>
                  <a:pt x="1425066" y="19050"/>
                </a:lnTo>
                <a:cubicBezTo>
                  <a:pt x="1468373" y="19050"/>
                  <a:pt x="1503425" y="54102"/>
                  <a:pt x="1503425" y="97408"/>
                </a:cubicBezTo>
                <a:lnTo>
                  <a:pt x="1503425" y="597534"/>
                </a:lnTo>
                <a:cubicBezTo>
                  <a:pt x="1503425" y="640841"/>
                  <a:pt x="1468373" y="675894"/>
                  <a:pt x="1425066" y="675894"/>
                </a:cubicBezTo>
                <a:lnTo>
                  <a:pt x="97345" y="675894"/>
                </a:lnTo>
                <a:cubicBezTo>
                  <a:pt x="54101" y="675894"/>
                  <a:pt x="19050" y="640841"/>
                  <a:pt x="19050" y="597534"/>
                </a:cubicBezTo>
                <a:lnTo>
                  <a:pt x="19050" y="97408"/>
                </a:lnTo>
              </a:path>
            </a:pathLst>
          </a:custGeom>
          <a:solidFill>
            <a:srgbClr val="000000">
              <a:alpha val="0"/>
            </a:srgbClr>
          </a:solidFill>
          <a:ln w="381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22300" y="1574800"/>
            <a:ext cx="7835900" cy="939800"/>
          </a:xfrm>
          <a:prstGeom prst="rect">
            <a:avLst/>
          </a:prstGeom>
          <a:noFill/>
        </p:spPr>
      </p:pic>
      <p:pic>
        <p:nvPicPr>
          <p:cNvPr id="11" name="Picture 3"/>
          <p:cNvPicPr>
            <a:picLocks noChangeAspect="1" noChangeArrowheads="1"/>
          </p:cNvPicPr>
          <p:nvPr/>
        </p:nvPicPr>
        <p:blipFill>
          <a:blip r:embed="rId3"/>
          <a:srcRect/>
          <a:stretch>
            <a:fillRect/>
          </a:stretch>
        </p:blipFill>
        <p:spPr bwMode="auto">
          <a:xfrm>
            <a:off x="609600" y="2933700"/>
            <a:ext cx="7835900" cy="95250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609600" y="4330700"/>
            <a:ext cx="7835900" cy="939800"/>
          </a:xfrm>
          <a:prstGeom prst="rect">
            <a:avLst/>
          </a:prstGeom>
          <a:noFill/>
        </p:spPr>
      </p:pic>
      <p:sp>
        <p:nvSpPr>
          <p:cNvPr id="2" name="TextBox 1"/>
          <p:cNvSpPr txBox="1"/>
          <p:nvPr/>
        </p:nvSpPr>
        <p:spPr>
          <a:xfrm>
            <a:off x="622300" y="431800"/>
            <a:ext cx="5924699"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呼叫中心语音分析几个主要应用</a:t>
            </a:r>
          </a:p>
        </p:txBody>
      </p:sp>
      <p:sp>
        <p:nvSpPr>
          <p:cNvPr id="14" name="TextBox 1"/>
          <p:cNvSpPr txBox="1"/>
          <p:nvPr/>
        </p:nvSpPr>
        <p:spPr>
          <a:xfrm>
            <a:off x="2489200" y="1663700"/>
            <a:ext cx="50800" cy="533400"/>
          </a:xfrm>
          <a:prstGeom prst="rect">
            <a:avLst/>
          </a:prstGeom>
          <a:noFill/>
        </p:spPr>
        <p:txBody>
          <a:bodyPr wrap="none" lIns="0" tIns="0" rIns="0" rtlCol="0">
            <a:spAutoFit/>
          </a:bodyPr>
          <a:lstStyle/>
          <a:p>
            <a:pPr>
              <a:lnSpc>
                <a:spcPts val="1300"/>
              </a:lnSpc>
              <a:tabLst/>
            </a:pPr>
            <a:r>
              <a:rPr lang="en-US" altLang="zh-CN" sz="1200" dirty="0" smtClean="0">
                <a:solidFill>
                  <a:srgbClr val="000000"/>
                </a:solidFill>
                <a:latin typeface="Times New Roman" pitchFamily="18" charset="0"/>
                <a:cs typeface="Times New Roman" pitchFamily="18" charset="0"/>
              </a:rPr>
              <a:t>•</a:t>
            </a:r>
          </a:p>
          <a:p>
            <a:pPr>
              <a:lnSpc>
                <a:spcPts val="1500"/>
              </a:lnSpc>
              <a:tabLst/>
            </a:pPr>
            <a:r>
              <a:rPr lang="en-US" altLang="zh-CN" sz="1200" dirty="0" smtClean="0">
                <a:solidFill>
                  <a:srgbClr val="000000"/>
                </a:solidFill>
                <a:latin typeface="Times New Roman" pitchFamily="18" charset="0"/>
                <a:cs typeface="Times New Roman" pitchFamily="18" charset="0"/>
              </a:rPr>
              <a:t>•</a:t>
            </a:r>
          </a:p>
          <a:p>
            <a:pPr>
              <a:lnSpc>
                <a:spcPts val="1400"/>
              </a:lnSpc>
              <a:tabLst/>
            </a:pPr>
            <a:r>
              <a:rPr lang="en-US" altLang="zh-CN" sz="1200" dirty="0" smtClean="0">
                <a:solidFill>
                  <a:srgbClr val="000000"/>
                </a:solidFill>
                <a:latin typeface="Times New Roman" pitchFamily="18" charset="0"/>
                <a:cs typeface="Times New Roman" pitchFamily="18" charset="0"/>
              </a:rPr>
              <a:t>•</a:t>
            </a:r>
          </a:p>
        </p:txBody>
      </p:sp>
      <p:sp>
        <p:nvSpPr>
          <p:cNvPr id="15" name="TextBox 1"/>
          <p:cNvSpPr txBox="1"/>
          <p:nvPr/>
        </p:nvSpPr>
        <p:spPr>
          <a:xfrm>
            <a:off x="1054100" y="1816100"/>
            <a:ext cx="914400" cy="3187700"/>
          </a:xfrm>
          <a:prstGeom prst="rect">
            <a:avLst/>
          </a:prstGeom>
          <a:noFill/>
        </p:spPr>
        <p:txBody>
          <a:bodyPr wrap="none" lIns="0" tIns="0" rIns="0" rtlCol="0">
            <a:spAutoFit/>
          </a:bodyPr>
          <a:lstStyle/>
          <a:p>
            <a:pPr>
              <a:lnSpc>
                <a:spcPts val="1800"/>
              </a:lnSpc>
              <a:tabLst>
                <a:tab pos="228600" algn="l"/>
              </a:tabLst>
            </a:pPr>
            <a:r>
              <a:rPr lang="en-US" altLang="zh-CN" sz="1800" dirty="0" smtClean="0">
                <a:solidFill>
                  <a:srgbClr val="FFFFFF"/>
                </a:solidFill>
                <a:latin typeface="Microsoft YaHei UI" pitchFamily="18" charset="0"/>
                <a:cs typeface="Microsoft YaHei UI" pitchFamily="18" charset="0"/>
              </a:rPr>
              <a:t>提升服务</a:t>
            </a:r>
          </a:p>
          <a:p>
            <a:pPr>
              <a:lnSpc>
                <a:spcPts val="2100"/>
              </a:lnSpc>
              <a:tabLst>
                <a:tab pos="228600" algn="l"/>
              </a:tabLst>
            </a:pPr>
            <a:r>
              <a:rPr lang="en-US" altLang="zh-CN" dirty="0" smtClean="0"/>
              <a:t>	</a:t>
            </a:r>
            <a:r>
              <a:rPr lang="en-US" altLang="zh-CN" sz="1800" dirty="0" smtClean="0">
                <a:solidFill>
                  <a:srgbClr val="FFFFFF"/>
                </a:solidFill>
                <a:latin typeface="Microsoft YaHei UI" pitchFamily="18" charset="0"/>
                <a:cs typeface="Microsoft YaHei UI" pitchFamily="18" charset="0"/>
              </a:rPr>
              <a:t>水平</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300"/>
              </a:lnSpc>
              <a:tabLst>
                <a:tab pos="228600" algn="l"/>
              </a:tabLst>
            </a:pPr>
            <a:r>
              <a:rPr lang="en-US" altLang="zh-CN" sz="1800" dirty="0" smtClean="0">
                <a:solidFill>
                  <a:srgbClr val="FFFFFF"/>
                </a:solidFill>
                <a:latin typeface="Microsoft YaHei UI" pitchFamily="18" charset="0"/>
                <a:cs typeface="Microsoft YaHei UI" pitchFamily="18" charset="0"/>
              </a:rPr>
              <a:t>全量质检</a:t>
            </a:r>
          </a:p>
          <a:p>
            <a:pPr>
              <a:lnSpc>
                <a:spcPts val="2100"/>
              </a:lnSpc>
              <a:tabLst>
                <a:tab pos="228600" algn="l"/>
              </a:tabLst>
            </a:pPr>
            <a:r>
              <a:rPr lang="en-US" altLang="zh-CN" dirty="0" smtClean="0"/>
              <a:t>	</a:t>
            </a:r>
            <a:r>
              <a:rPr lang="en-US" altLang="zh-CN" sz="1800" dirty="0" smtClean="0">
                <a:solidFill>
                  <a:srgbClr val="FFFFFF"/>
                </a:solidFill>
                <a:latin typeface="Microsoft YaHei UI" pitchFamily="18" charset="0"/>
                <a:cs typeface="Microsoft YaHei UI" pitchFamily="18" charset="0"/>
              </a:rPr>
              <a:t>分析</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600"/>
              </a:lnSpc>
              <a:tabLst>
                <a:tab pos="228600" algn="l"/>
              </a:tabLst>
            </a:pPr>
            <a:r>
              <a:rPr lang="en-US" altLang="zh-CN" sz="1800" dirty="0" smtClean="0">
                <a:solidFill>
                  <a:srgbClr val="FFFFFF"/>
                </a:solidFill>
                <a:latin typeface="Microsoft YaHei UI" pitchFamily="18" charset="0"/>
                <a:cs typeface="Microsoft YaHei UI" pitchFamily="18" charset="0"/>
              </a:rPr>
              <a:t>电销应用</a:t>
            </a:r>
          </a:p>
        </p:txBody>
      </p:sp>
      <p:sp>
        <p:nvSpPr>
          <p:cNvPr id="16" name="TextBox 1"/>
          <p:cNvSpPr txBox="1"/>
          <p:nvPr/>
        </p:nvSpPr>
        <p:spPr>
          <a:xfrm>
            <a:off x="2603500" y="3136900"/>
            <a:ext cx="50800" cy="1968500"/>
          </a:xfrm>
          <a:prstGeom prst="rect">
            <a:avLst/>
          </a:prstGeom>
          <a:noFill/>
        </p:spPr>
        <p:txBody>
          <a:bodyPr wrap="none" lIns="0" tIns="0" rIns="0" rtlCol="0">
            <a:spAutoFit/>
          </a:bodyPr>
          <a:lstStyle/>
          <a:p>
            <a:pPr>
              <a:lnSpc>
                <a:spcPts val="1300"/>
              </a:lnSpc>
              <a:tabLst/>
            </a:pPr>
            <a:r>
              <a:rPr lang="en-US" altLang="zh-CN" sz="1200" dirty="0" smtClean="0">
                <a:solidFill>
                  <a:srgbClr val="000000"/>
                </a:solidFill>
                <a:latin typeface="Times New Roman" pitchFamily="18" charset="0"/>
                <a:cs typeface="Times New Roman" pitchFamily="18" charset="0"/>
              </a:rPr>
              <a:t>•</a:t>
            </a:r>
          </a:p>
          <a:p>
            <a:pPr>
              <a:lnSpc>
                <a:spcPts val="1400"/>
              </a:lnSpc>
              <a:tabLst/>
            </a:pPr>
            <a:r>
              <a:rPr lang="en-US" altLang="zh-CN" sz="1200" dirty="0" smtClean="0">
                <a:solidFill>
                  <a:srgbClr val="000000"/>
                </a:solidFill>
                <a:latin typeface="Times New Roman" pitchFamily="18" charset="0"/>
                <a:cs typeface="Times New Roman" pitchFamily="18" charset="0"/>
              </a:rPr>
              <a:t>•</a:t>
            </a:r>
          </a:p>
          <a:p>
            <a:pPr>
              <a:lnSpc>
                <a:spcPts val="1400"/>
              </a:lnSpc>
              <a:tabLst/>
            </a:pPr>
            <a:r>
              <a:rPr lang="en-US" altLang="zh-CN" sz="1200" dirty="0" smtClean="0">
                <a:solidFill>
                  <a:srgbClr val="000000"/>
                </a:solidFill>
                <a:latin typeface="Times New Roman" pitchFamily="18" charset="0"/>
                <a:cs typeface="Times New Roman" pitchFamily="18" charset="0"/>
              </a:rPr>
              <a:t>•</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400"/>
              </a:lnSpc>
              <a:tabLst/>
            </a:pPr>
            <a:r>
              <a:rPr lang="en-US" altLang="zh-CN" sz="1200" dirty="0" smtClean="0">
                <a:solidFill>
                  <a:srgbClr val="000000"/>
                </a:solidFill>
                <a:latin typeface="Times New Roman" pitchFamily="18" charset="0"/>
                <a:cs typeface="Times New Roman" pitchFamily="18" charset="0"/>
              </a:rPr>
              <a:t>•</a:t>
            </a:r>
          </a:p>
          <a:p>
            <a:pPr>
              <a:lnSpc>
                <a:spcPts val="1400"/>
              </a:lnSpc>
              <a:tabLst/>
            </a:pPr>
            <a:r>
              <a:rPr lang="en-US" altLang="zh-CN" sz="1200" dirty="0" smtClean="0">
                <a:solidFill>
                  <a:srgbClr val="000000"/>
                </a:solidFill>
                <a:latin typeface="Times New Roman" pitchFamily="18" charset="0"/>
                <a:cs typeface="Times New Roman" pitchFamily="18" charset="0"/>
              </a:rPr>
              <a:t>•</a:t>
            </a:r>
          </a:p>
          <a:p>
            <a:pPr>
              <a:lnSpc>
                <a:spcPts val="1400"/>
              </a:lnSpc>
              <a:tabLst/>
            </a:pPr>
            <a:r>
              <a:rPr lang="en-US" altLang="zh-CN" sz="1200" dirty="0" smtClean="0">
                <a:solidFill>
                  <a:srgbClr val="000000"/>
                </a:solidFill>
                <a:latin typeface="Times New Roman" pitchFamily="18" charset="0"/>
                <a:cs typeface="Times New Roman" pitchFamily="18" charset="0"/>
              </a:rPr>
              <a:t>•</a:t>
            </a:r>
          </a:p>
        </p:txBody>
      </p:sp>
      <p:sp>
        <p:nvSpPr>
          <p:cNvPr id="17" name="TextBox 1"/>
          <p:cNvSpPr txBox="1"/>
          <p:nvPr/>
        </p:nvSpPr>
        <p:spPr>
          <a:xfrm>
            <a:off x="2768600" y="1676400"/>
            <a:ext cx="4162999" cy="3624069"/>
          </a:xfrm>
          <a:prstGeom prst="rect">
            <a:avLst/>
          </a:prstGeom>
          <a:noFill/>
        </p:spPr>
        <p:txBody>
          <a:bodyPr wrap="none" lIns="0" tIns="0" rIns="0" rtlCol="0">
            <a:spAutoFit/>
          </a:bodyPr>
          <a:lstStyle/>
          <a:p>
            <a:pPr>
              <a:lnSpc>
                <a:spcPts val="1500"/>
              </a:lnSpc>
              <a:tabLst>
                <a:tab pos="127000" algn="l"/>
              </a:tabLst>
            </a:pPr>
            <a:r>
              <a:rPr lang="en-US" altLang="zh-CN" sz="1200" dirty="0" smtClean="0">
                <a:solidFill>
                  <a:srgbClr val="000000"/>
                </a:solidFill>
                <a:latin typeface="Microsoft YaHei UI" pitchFamily="18" charset="0"/>
                <a:cs typeface="Microsoft YaHei UI" pitchFamily="18" charset="0"/>
              </a:rPr>
              <a:t>分析超长通话、重复来电、超长静音等原因，优化</a:t>
            </a:r>
            <a:r>
              <a:rPr lang="en-US" altLang="zh-CN" sz="1200" dirty="0" smtClean="0">
                <a:solidFill>
                  <a:srgbClr val="000000"/>
                </a:solidFill>
                <a:latin typeface="Arial Unicode MS" pitchFamily="18" charset="0"/>
                <a:cs typeface="Arial Unicode MS" pitchFamily="18" charset="0"/>
              </a:rPr>
              <a:t>AHT、FCR</a:t>
            </a:r>
          </a:p>
          <a:p>
            <a:pPr>
              <a:lnSpc>
                <a:spcPts val="1400"/>
              </a:lnSpc>
              <a:tabLst>
                <a:tab pos="127000" algn="l"/>
              </a:tabLst>
            </a:pPr>
            <a:r>
              <a:rPr lang="en-US" altLang="zh-CN" sz="1200" dirty="0" smtClean="0">
                <a:solidFill>
                  <a:srgbClr val="000000"/>
                </a:solidFill>
                <a:latin typeface="Microsoft YaHei UI" pitchFamily="18" charset="0"/>
                <a:cs typeface="Microsoft YaHei UI" pitchFamily="18" charset="0"/>
              </a:rPr>
              <a:t>挖掘客户投诉原因，实时进行高危投诉预警，提高客户满意度</a:t>
            </a:r>
          </a:p>
          <a:p>
            <a:pPr>
              <a:lnSpc>
                <a:spcPts val="1400"/>
              </a:lnSpc>
              <a:tabLst>
                <a:tab pos="127000" algn="l"/>
              </a:tabLst>
            </a:pPr>
            <a:r>
              <a:rPr lang="en-US" altLang="zh-CN" sz="1200" dirty="0" smtClean="0">
                <a:solidFill>
                  <a:srgbClr val="000000"/>
                </a:solidFill>
                <a:latin typeface="Microsoft YaHei UI" pitchFamily="18" charset="0"/>
                <a:cs typeface="Microsoft YaHei UI" pitchFamily="18" charset="0"/>
              </a:rPr>
              <a:t>自动趋势和热点分析，及时把握客户关注点，提升运营水平</a:t>
            </a:r>
            <a:endParaRPr lang="zh-CN" altLang="en-US" sz="1200" dirty="0" smtClean="0">
              <a:solidFill>
                <a:srgbClr val="000000"/>
              </a:solidFill>
              <a:latin typeface="Microsoft YaHei UI" pitchFamily="18" charset="0"/>
              <a:cs typeface="Microsoft YaHei UI" pitchFamily="18" charset="0"/>
            </a:endParaRPr>
          </a:p>
          <a:p>
            <a:pPr>
              <a:lnSpc>
                <a:spcPts val="1400"/>
              </a:lnSpc>
              <a:tabLst>
                <a:tab pos="127000" algn="l"/>
              </a:tabLst>
            </a:pPr>
            <a:endParaRPr lang="en-US" altLang="zh-CN" sz="1200" dirty="0" smtClean="0">
              <a:solidFill>
                <a:srgbClr val="000000"/>
              </a:solidFill>
              <a:latin typeface="Microsoft YaHei UI" pitchFamily="18" charset="0"/>
              <a:cs typeface="Microsoft YaHei UI" pitchFamily="18" charset="0"/>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200"/>
              </a:lnSpc>
              <a:tabLst>
                <a:tab pos="127000" algn="l"/>
              </a:tabLst>
            </a:pPr>
            <a:r>
              <a:rPr lang="en-US" altLang="zh-CN" dirty="0" smtClean="0"/>
              <a:t>	</a:t>
            </a:r>
            <a:r>
              <a:rPr lang="en-US" altLang="zh-CN" sz="1200" dirty="0" smtClean="0">
                <a:solidFill>
                  <a:srgbClr val="000000"/>
                </a:solidFill>
                <a:latin typeface="Microsoft YaHei UI" pitchFamily="18" charset="0"/>
                <a:cs typeface="Microsoft YaHei UI" pitchFamily="18" charset="0"/>
              </a:rPr>
              <a:t>替代人工质检，增加质检覆盖率</a:t>
            </a:r>
          </a:p>
          <a:p>
            <a:pPr>
              <a:lnSpc>
                <a:spcPts val="1400"/>
              </a:lnSpc>
              <a:tabLst>
                <a:tab pos="127000" algn="l"/>
              </a:tabLst>
            </a:pPr>
            <a:r>
              <a:rPr lang="en-US" altLang="zh-CN" dirty="0" smtClean="0"/>
              <a:t>	</a:t>
            </a:r>
            <a:r>
              <a:rPr lang="en-US" altLang="zh-CN" sz="1200" dirty="0" smtClean="0">
                <a:solidFill>
                  <a:srgbClr val="000000"/>
                </a:solidFill>
                <a:latin typeface="Microsoft YaHei UI" pitchFamily="18" charset="0"/>
                <a:cs typeface="Microsoft YaHei UI" pitchFamily="18" charset="0"/>
              </a:rPr>
              <a:t>精确质检，提高质检效率</a:t>
            </a:r>
          </a:p>
          <a:p>
            <a:pPr>
              <a:lnSpc>
                <a:spcPts val="1400"/>
              </a:lnSpc>
              <a:tabLst>
                <a:tab pos="127000" algn="l"/>
              </a:tabLst>
            </a:pPr>
            <a:r>
              <a:rPr lang="en-US" altLang="zh-CN" dirty="0" smtClean="0"/>
              <a:t>	</a:t>
            </a:r>
            <a:r>
              <a:rPr lang="en-US" altLang="zh-CN" sz="1200" dirty="0" smtClean="0">
                <a:solidFill>
                  <a:srgbClr val="000000"/>
                </a:solidFill>
                <a:latin typeface="Microsoft YaHei UI" pitchFamily="18" charset="0"/>
                <a:cs typeface="Microsoft YaHei UI" pitchFamily="18" charset="0"/>
              </a:rPr>
              <a:t>规范话术，对坐席提供针对性培训建议，避免成本浪费</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400"/>
              </a:lnSpc>
              <a:tabLst>
                <a:tab pos="127000" algn="l"/>
              </a:tabLst>
            </a:pPr>
            <a:r>
              <a:rPr lang="en-US" altLang="zh-CN" dirty="0" smtClean="0"/>
              <a:t>	</a:t>
            </a:r>
            <a:r>
              <a:rPr lang="en-US" altLang="zh-CN" sz="1200" dirty="0" smtClean="0">
                <a:solidFill>
                  <a:srgbClr val="000000"/>
                </a:solidFill>
                <a:latin typeface="Microsoft YaHei UI" pitchFamily="18" charset="0"/>
                <a:cs typeface="Microsoft YaHei UI" pitchFamily="18" charset="0"/>
              </a:rPr>
              <a:t>定义客户行为模式，进行精准营销</a:t>
            </a:r>
          </a:p>
          <a:p>
            <a:pPr>
              <a:lnSpc>
                <a:spcPts val="1400"/>
              </a:lnSpc>
              <a:tabLst>
                <a:tab pos="127000" algn="l"/>
              </a:tabLst>
            </a:pPr>
            <a:r>
              <a:rPr lang="en-US" altLang="zh-CN" dirty="0" smtClean="0"/>
              <a:t>	</a:t>
            </a:r>
            <a:r>
              <a:rPr lang="en-US" altLang="zh-CN" sz="1200" dirty="0" smtClean="0">
                <a:solidFill>
                  <a:srgbClr val="000000"/>
                </a:solidFill>
                <a:latin typeface="Microsoft YaHei UI" pitchFamily="18" charset="0"/>
                <a:cs typeface="Microsoft YaHei UI" pitchFamily="18" charset="0"/>
              </a:rPr>
              <a:t>优化营销话术，推广坐席成功营销经验</a:t>
            </a:r>
          </a:p>
          <a:p>
            <a:pPr>
              <a:lnSpc>
                <a:spcPts val="1400"/>
              </a:lnSpc>
              <a:tabLst>
                <a:tab pos="127000" algn="l"/>
              </a:tabLst>
            </a:pPr>
            <a:r>
              <a:rPr lang="en-US" altLang="zh-CN" dirty="0" smtClean="0"/>
              <a:t>	</a:t>
            </a:r>
            <a:r>
              <a:rPr lang="en-US" altLang="zh-CN" sz="1200" dirty="0" smtClean="0">
                <a:solidFill>
                  <a:srgbClr val="000000"/>
                </a:solidFill>
                <a:latin typeface="Microsoft YaHei UI" pitchFamily="18" charset="0"/>
                <a:cs typeface="Microsoft YaHei UI" pitchFamily="18" charset="0"/>
              </a:rPr>
              <a:t>细分客户群，制定针对性的营销策略</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857501" y="3393694"/>
            <a:ext cx="5676646" cy="30480"/>
          </a:xfrm>
          <a:custGeom>
            <a:avLst/>
            <a:gdLst>
              <a:gd name="connsiteX0" fmla="*/ 6350 w 5676646"/>
              <a:gd name="connsiteY0" fmla="*/ 6350 h 30480"/>
              <a:gd name="connsiteX1" fmla="*/ 5670295 w 5676646"/>
              <a:gd name="connsiteY1" fmla="*/ 24129 h 30480"/>
            </a:gdLst>
            <a:ahLst/>
            <a:cxnLst>
              <a:cxn ang="0">
                <a:pos x="connsiteX0" y="connsiteY0"/>
              </a:cxn>
              <a:cxn ang="1">
                <a:pos x="connsiteX1" y="connsiteY1"/>
              </a:cxn>
            </a:cxnLst>
            <a:rect l="l" t="t" r="r" b="b"/>
            <a:pathLst>
              <a:path w="5676646" h="30480">
                <a:moveTo>
                  <a:pt x="6350" y="6350"/>
                </a:moveTo>
                <a:lnTo>
                  <a:pt x="5670295" y="24129"/>
                </a:lnTo>
              </a:path>
            </a:pathLst>
          </a:custGeom>
          <a:ln w="12700">
            <a:solidFill>
              <a:srgbClr val="0070C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TextBox 1"/>
          <p:cNvSpPr txBox="1"/>
          <p:nvPr/>
        </p:nvSpPr>
        <p:spPr>
          <a:xfrm>
            <a:off x="8928100" y="6604000"/>
            <a:ext cx="114300" cy="114300"/>
          </a:xfrm>
          <a:prstGeom prst="rect">
            <a:avLst/>
          </a:prstGeom>
          <a:noFill/>
        </p:spPr>
        <p:txBody>
          <a:bodyPr wrap="none" lIns="0" tIns="0" rIns="0" rtlCol="0">
            <a:spAutoFit/>
          </a:bodyPr>
          <a:lstStyle/>
          <a:p>
            <a:pPr>
              <a:lnSpc>
                <a:spcPts val="900"/>
              </a:lnSpc>
              <a:tabLst/>
            </a:pPr>
            <a:r>
              <a:rPr lang="en-US" altLang="zh-CN" sz="900" dirty="0" smtClean="0">
                <a:solidFill>
                  <a:srgbClr val="FFFFFF"/>
                </a:solidFill>
                <a:latin typeface="Calibri" pitchFamily="18" charset="0"/>
                <a:cs typeface="Calibri" pitchFamily="18" charset="0"/>
              </a:rPr>
              <a:t>15</a:t>
            </a:r>
          </a:p>
        </p:txBody>
      </p:sp>
      <p:sp>
        <p:nvSpPr>
          <p:cNvPr id="5" name="TextBox 1"/>
          <p:cNvSpPr txBox="1"/>
          <p:nvPr/>
        </p:nvSpPr>
        <p:spPr>
          <a:xfrm>
            <a:off x="2933700" y="2514600"/>
            <a:ext cx="3308598" cy="764312"/>
          </a:xfrm>
          <a:prstGeom prst="rect">
            <a:avLst/>
          </a:prstGeom>
          <a:noFill/>
        </p:spPr>
        <p:txBody>
          <a:bodyPr wrap="none" lIns="0" tIns="0" rIns="0" rtlCol="0">
            <a:spAutoFit/>
          </a:bodyPr>
          <a:lstStyle/>
          <a:p>
            <a:pPr>
              <a:lnSpc>
                <a:spcPts val="5600"/>
              </a:lnSpc>
              <a:tabLst/>
            </a:pPr>
            <a:r>
              <a:rPr lang="en-US" altLang="zh-CN" sz="4295" dirty="0" smtClean="0">
                <a:solidFill>
                  <a:srgbClr val="0070C0"/>
                </a:solidFill>
                <a:latin typeface="Microsoft YaHei UI" pitchFamily="18" charset="0"/>
                <a:cs typeface="Microsoft YaHei UI" pitchFamily="18" charset="0"/>
              </a:rPr>
              <a:t>提升服务水平</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5291328" y="1342644"/>
            <a:ext cx="2785871" cy="737616"/>
          </a:xfrm>
          <a:custGeom>
            <a:avLst/>
            <a:gdLst>
              <a:gd name="connsiteX0" fmla="*/ 0 w 2785871"/>
              <a:gd name="connsiteY0" fmla="*/ 73786 h 737616"/>
              <a:gd name="connsiteX1" fmla="*/ 73786 w 2785871"/>
              <a:gd name="connsiteY1" fmla="*/ 0 h 737616"/>
              <a:gd name="connsiteX2" fmla="*/ 2712084 w 2785871"/>
              <a:gd name="connsiteY2" fmla="*/ 0 h 737616"/>
              <a:gd name="connsiteX3" fmla="*/ 2785871 w 2785871"/>
              <a:gd name="connsiteY3" fmla="*/ 73786 h 737616"/>
              <a:gd name="connsiteX4" fmla="*/ 2785871 w 2785871"/>
              <a:gd name="connsiteY4" fmla="*/ 663829 h 737616"/>
              <a:gd name="connsiteX5" fmla="*/ 2712084 w 2785871"/>
              <a:gd name="connsiteY5" fmla="*/ 737616 h 737616"/>
              <a:gd name="connsiteX6" fmla="*/ 73786 w 2785871"/>
              <a:gd name="connsiteY6" fmla="*/ 737616 h 737616"/>
              <a:gd name="connsiteX7" fmla="*/ 0 w 2785871"/>
              <a:gd name="connsiteY7" fmla="*/ 663829 h 737616"/>
              <a:gd name="connsiteX8" fmla="*/ 0 w 2785871"/>
              <a:gd name="connsiteY8" fmla="*/ 73786 h 7376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785871" h="737616">
                <a:moveTo>
                  <a:pt x="0" y="73786"/>
                </a:moveTo>
                <a:cubicBezTo>
                  <a:pt x="0" y="33019"/>
                  <a:pt x="33019" y="0"/>
                  <a:pt x="73786" y="0"/>
                </a:cubicBezTo>
                <a:lnTo>
                  <a:pt x="2712084" y="0"/>
                </a:lnTo>
                <a:cubicBezTo>
                  <a:pt x="2752852" y="0"/>
                  <a:pt x="2785871" y="33019"/>
                  <a:pt x="2785871" y="73786"/>
                </a:cubicBezTo>
                <a:lnTo>
                  <a:pt x="2785871" y="663829"/>
                </a:lnTo>
                <a:cubicBezTo>
                  <a:pt x="2785871" y="704595"/>
                  <a:pt x="2752852" y="737616"/>
                  <a:pt x="2712084" y="737616"/>
                </a:cubicBezTo>
                <a:lnTo>
                  <a:pt x="73786" y="737616"/>
                </a:lnTo>
                <a:cubicBezTo>
                  <a:pt x="33019" y="737616"/>
                  <a:pt x="0" y="704595"/>
                  <a:pt x="0" y="663829"/>
                </a:cubicBezTo>
                <a:lnTo>
                  <a:pt x="0" y="73786"/>
                </a:lnTo>
              </a:path>
            </a:pathLst>
          </a:custGeom>
          <a:solidFill>
            <a:srgbClr val="44546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5284978" y="1336294"/>
            <a:ext cx="2798571" cy="750316"/>
          </a:xfrm>
          <a:custGeom>
            <a:avLst/>
            <a:gdLst>
              <a:gd name="connsiteX0" fmla="*/ 6350 w 2798571"/>
              <a:gd name="connsiteY0" fmla="*/ 80136 h 750316"/>
              <a:gd name="connsiteX1" fmla="*/ 80136 w 2798571"/>
              <a:gd name="connsiteY1" fmla="*/ 6350 h 750316"/>
              <a:gd name="connsiteX2" fmla="*/ 2718434 w 2798571"/>
              <a:gd name="connsiteY2" fmla="*/ 6350 h 750316"/>
              <a:gd name="connsiteX3" fmla="*/ 2792221 w 2798571"/>
              <a:gd name="connsiteY3" fmla="*/ 80136 h 750316"/>
              <a:gd name="connsiteX4" fmla="*/ 2792221 w 2798571"/>
              <a:gd name="connsiteY4" fmla="*/ 670179 h 750316"/>
              <a:gd name="connsiteX5" fmla="*/ 2718434 w 2798571"/>
              <a:gd name="connsiteY5" fmla="*/ 743966 h 750316"/>
              <a:gd name="connsiteX6" fmla="*/ 80136 w 2798571"/>
              <a:gd name="connsiteY6" fmla="*/ 743966 h 750316"/>
              <a:gd name="connsiteX7" fmla="*/ 6350 w 2798571"/>
              <a:gd name="connsiteY7" fmla="*/ 670179 h 750316"/>
              <a:gd name="connsiteX8" fmla="*/ 6350 w 2798571"/>
              <a:gd name="connsiteY8" fmla="*/ 80136 h 7503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798571" h="750316">
                <a:moveTo>
                  <a:pt x="6350" y="80136"/>
                </a:moveTo>
                <a:cubicBezTo>
                  <a:pt x="6350" y="39369"/>
                  <a:pt x="39369" y="6350"/>
                  <a:pt x="80136" y="6350"/>
                </a:cubicBezTo>
                <a:lnTo>
                  <a:pt x="2718434" y="6350"/>
                </a:lnTo>
                <a:cubicBezTo>
                  <a:pt x="2759202" y="6350"/>
                  <a:pt x="2792221" y="39369"/>
                  <a:pt x="2792221" y="80136"/>
                </a:cubicBezTo>
                <a:lnTo>
                  <a:pt x="2792221" y="670179"/>
                </a:lnTo>
                <a:cubicBezTo>
                  <a:pt x="2792221" y="710945"/>
                  <a:pt x="2759202" y="743966"/>
                  <a:pt x="2718434" y="743966"/>
                </a:cubicBezTo>
                <a:lnTo>
                  <a:pt x="80136" y="743966"/>
                </a:lnTo>
                <a:cubicBezTo>
                  <a:pt x="39369" y="743966"/>
                  <a:pt x="6350" y="710945"/>
                  <a:pt x="6350" y="670179"/>
                </a:cubicBezTo>
                <a:lnTo>
                  <a:pt x="6350" y="80136"/>
                </a:lnTo>
              </a:path>
            </a:pathLst>
          </a:custGeom>
          <a:solidFill>
            <a:srgbClr val="000000">
              <a:alpha val="0"/>
            </a:srgbClr>
          </a:solidFill>
          <a:ln w="12700">
            <a:solidFill>
              <a:srgbClr val="E7E6E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6518147" y="2127504"/>
            <a:ext cx="332232" cy="275844"/>
          </a:xfrm>
          <a:custGeom>
            <a:avLst/>
            <a:gdLst>
              <a:gd name="connsiteX0" fmla="*/ 265810 w 332232"/>
              <a:gd name="connsiteY0" fmla="*/ 0 h 275844"/>
              <a:gd name="connsiteX1" fmla="*/ 265810 w 332232"/>
              <a:gd name="connsiteY1" fmla="*/ 137922 h 275844"/>
              <a:gd name="connsiteX2" fmla="*/ 332232 w 332232"/>
              <a:gd name="connsiteY2" fmla="*/ 137922 h 275844"/>
              <a:gd name="connsiteX3" fmla="*/ 166116 w 332232"/>
              <a:gd name="connsiteY3" fmla="*/ 275844 h 275844"/>
              <a:gd name="connsiteX4" fmla="*/ 0 w 332232"/>
              <a:gd name="connsiteY4" fmla="*/ 137922 h 275844"/>
              <a:gd name="connsiteX5" fmla="*/ 66420 w 332232"/>
              <a:gd name="connsiteY5" fmla="*/ 137922 h 275844"/>
              <a:gd name="connsiteX6" fmla="*/ 66420 w 332232"/>
              <a:gd name="connsiteY6" fmla="*/ 0 h 275844"/>
              <a:gd name="connsiteX7" fmla="*/ 265810 w 332232"/>
              <a:gd name="connsiteY7" fmla="*/ 0 h 2758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32232" h="275844">
                <a:moveTo>
                  <a:pt x="265810" y="0"/>
                </a:moveTo>
                <a:lnTo>
                  <a:pt x="265810" y="137922"/>
                </a:lnTo>
                <a:lnTo>
                  <a:pt x="332232" y="137922"/>
                </a:lnTo>
                <a:lnTo>
                  <a:pt x="166116" y="275844"/>
                </a:lnTo>
                <a:lnTo>
                  <a:pt x="0" y="137922"/>
                </a:lnTo>
                <a:lnTo>
                  <a:pt x="66420" y="137922"/>
                </a:lnTo>
                <a:lnTo>
                  <a:pt x="66420" y="0"/>
                </a:lnTo>
                <a:lnTo>
                  <a:pt x="265810" y="0"/>
                </a:lnTo>
              </a:path>
            </a:pathLst>
          </a:custGeom>
          <a:solidFill>
            <a:srgbClr val="B0B3B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291328" y="2450592"/>
            <a:ext cx="2785871" cy="737615"/>
          </a:xfrm>
          <a:custGeom>
            <a:avLst/>
            <a:gdLst>
              <a:gd name="connsiteX0" fmla="*/ 0 w 2785871"/>
              <a:gd name="connsiteY0" fmla="*/ 73786 h 737615"/>
              <a:gd name="connsiteX1" fmla="*/ 73786 w 2785871"/>
              <a:gd name="connsiteY1" fmla="*/ 0 h 737615"/>
              <a:gd name="connsiteX2" fmla="*/ 2712084 w 2785871"/>
              <a:gd name="connsiteY2" fmla="*/ 0 h 737615"/>
              <a:gd name="connsiteX3" fmla="*/ 2785871 w 2785871"/>
              <a:gd name="connsiteY3" fmla="*/ 73786 h 737615"/>
              <a:gd name="connsiteX4" fmla="*/ 2785871 w 2785871"/>
              <a:gd name="connsiteY4" fmla="*/ 663828 h 737615"/>
              <a:gd name="connsiteX5" fmla="*/ 2712084 w 2785871"/>
              <a:gd name="connsiteY5" fmla="*/ 737615 h 737615"/>
              <a:gd name="connsiteX6" fmla="*/ 73786 w 2785871"/>
              <a:gd name="connsiteY6" fmla="*/ 737615 h 737615"/>
              <a:gd name="connsiteX7" fmla="*/ 0 w 2785871"/>
              <a:gd name="connsiteY7" fmla="*/ 663828 h 737615"/>
              <a:gd name="connsiteX8" fmla="*/ 0 w 2785871"/>
              <a:gd name="connsiteY8" fmla="*/ 73786 h 7376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785871" h="737615">
                <a:moveTo>
                  <a:pt x="0" y="73786"/>
                </a:moveTo>
                <a:cubicBezTo>
                  <a:pt x="0" y="33019"/>
                  <a:pt x="33019" y="0"/>
                  <a:pt x="73786" y="0"/>
                </a:cubicBezTo>
                <a:lnTo>
                  <a:pt x="2712084" y="0"/>
                </a:lnTo>
                <a:cubicBezTo>
                  <a:pt x="2752852" y="0"/>
                  <a:pt x="2785871" y="33019"/>
                  <a:pt x="2785871" y="73786"/>
                </a:cubicBezTo>
                <a:lnTo>
                  <a:pt x="2785871" y="663828"/>
                </a:lnTo>
                <a:cubicBezTo>
                  <a:pt x="2785871" y="704595"/>
                  <a:pt x="2752852" y="737615"/>
                  <a:pt x="2712084" y="737615"/>
                </a:cubicBezTo>
                <a:lnTo>
                  <a:pt x="73786" y="737615"/>
                </a:lnTo>
                <a:cubicBezTo>
                  <a:pt x="33019" y="737615"/>
                  <a:pt x="0" y="704595"/>
                  <a:pt x="0" y="663828"/>
                </a:cubicBezTo>
                <a:lnTo>
                  <a:pt x="0" y="73786"/>
                </a:lnTo>
              </a:path>
            </a:pathLst>
          </a:custGeom>
          <a:solidFill>
            <a:srgbClr val="44546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284978" y="2444242"/>
            <a:ext cx="2798571" cy="750315"/>
          </a:xfrm>
          <a:custGeom>
            <a:avLst/>
            <a:gdLst>
              <a:gd name="connsiteX0" fmla="*/ 6350 w 2798571"/>
              <a:gd name="connsiteY0" fmla="*/ 80136 h 750315"/>
              <a:gd name="connsiteX1" fmla="*/ 80136 w 2798571"/>
              <a:gd name="connsiteY1" fmla="*/ 6350 h 750315"/>
              <a:gd name="connsiteX2" fmla="*/ 2718434 w 2798571"/>
              <a:gd name="connsiteY2" fmla="*/ 6350 h 750315"/>
              <a:gd name="connsiteX3" fmla="*/ 2792221 w 2798571"/>
              <a:gd name="connsiteY3" fmla="*/ 80136 h 750315"/>
              <a:gd name="connsiteX4" fmla="*/ 2792221 w 2798571"/>
              <a:gd name="connsiteY4" fmla="*/ 670178 h 750315"/>
              <a:gd name="connsiteX5" fmla="*/ 2718434 w 2798571"/>
              <a:gd name="connsiteY5" fmla="*/ 743965 h 750315"/>
              <a:gd name="connsiteX6" fmla="*/ 80136 w 2798571"/>
              <a:gd name="connsiteY6" fmla="*/ 743965 h 750315"/>
              <a:gd name="connsiteX7" fmla="*/ 6350 w 2798571"/>
              <a:gd name="connsiteY7" fmla="*/ 670178 h 750315"/>
              <a:gd name="connsiteX8" fmla="*/ 6350 w 2798571"/>
              <a:gd name="connsiteY8" fmla="*/ 80136 h 7503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798571" h="750315">
                <a:moveTo>
                  <a:pt x="6350" y="80136"/>
                </a:moveTo>
                <a:cubicBezTo>
                  <a:pt x="6350" y="39369"/>
                  <a:pt x="39369" y="6350"/>
                  <a:pt x="80136" y="6350"/>
                </a:cubicBezTo>
                <a:lnTo>
                  <a:pt x="2718434" y="6350"/>
                </a:lnTo>
                <a:cubicBezTo>
                  <a:pt x="2759202" y="6350"/>
                  <a:pt x="2792221" y="39369"/>
                  <a:pt x="2792221" y="80136"/>
                </a:cubicBezTo>
                <a:lnTo>
                  <a:pt x="2792221" y="670178"/>
                </a:lnTo>
                <a:cubicBezTo>
                  <a:pt x="2792221" y="710945"/>
                  <a:pt x="2759202" y="743965"/>
                  <a:pt x="2718434" y="743965"/>
                </a:cubicBezTo>
                <a:lnTo>
                  <a:pt x="80136" y="743965"/>
                </a:lnTo>
                <a:cubicBezTo>
                  <a:pt x="39369" y="743965"/>
                  <a:pt x="6350" y="710945"/>
                  <a:pt x="6350" y="670178"/>
                </a:cubicBezTo>
                <a:lnTo>
                  <a:pt x="6350" y="80136"/>
                </a:lnTo>
              </a:path>
            </a:pathLst>
          </a:custGeom>
          <a:solidFill>
            <a:srgbClr val="000000">
              <a:alpha val="0"/>
            </a:srgbClr>
          </a:solidFill>
          <a:ln w="12700">
            <a:solidFill>
              <a:srgbClr val="E7E6E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518147" y="3233927"/>
            <a:ext cx="332232" cy="277368"/>
          </a:xfrm>
          <a:custGeom>
            <a:avLst/>
            <a:gdLst>
              <a:gd name="connsiteX0" fmla="*/ 265810 w 332232"/>
              <a:gd name="connsiteY0" fmla="*/ 0 h 277368"/>
              <a:gd name="connsiteX1" fmla="*/ 265810 w 332232"/>
              <a:gd name="connsiteY1" fmla="*/ 138683 h 277368"/>
              <a:gd name="connsiteX2" fmla="*/ 332232 w 332232"/>
              <a:gd name="connsiteY2" fmla="*/ 138683 h 277368"/>
              <a:gd name="connsiteX3" fmla="*/ 166116 w 332232"/>
              <a:gd name="connsiteY3" fmla="*/ 277368 h 277368"/>
              <a:gd name="connsiteX4" fmla="*/ 0 w 332232"/>
              <a:gd name="connsiteY4" fmla="*/ 138683 h 277368"/>
              <a:gd name="connsiteX5" fmla="*/ 66420 w 332232"/>
              <a:gd name="connsiteY5" fmla="*/ 138683 h 277368"/>
              <a:gd name="connsiteX6" fmla="*/ 66420 w 332232"/>
              <a:gd name="connsiteY6" fmla="*/ 0 h 277368"/>
              <a:gd name="connsiteX7" fmla="*/ 265810 w 332232"/>
              <a:gd name="connsiteY7" fmla="*/ 0 h 2773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32232" h="277368">
                <a:moveTo>
                  <a:pt x="265810" y="0"/>
                </a:moveTo>
                <a:lnTo>
                  <a:pt x="265810" y="138683"/>
                </a:lnTo>
                <a:lnTo>
                  <a:pt x="332232" y="138683"/>
                </a:lnTo>
                <a:lnTo>
                  <a:pt x="166116" y="277368"/>
                </a:lnTo>
                <a:lnTo>
                  <a:pt x="0" y="138683"/>
                </a:lnTo>
                <a:lnTo>
                  <a:pt x="66420" y="138683"/>
                </a:lnTo>
                <a:lnTo>
                  <a:pt x="66420" y="0"/>
                </a:lnTo>
                <a:lnTo>
                  <a:pt x="265810" y="0"/>
                </a:lnTo>
              </a:path>
            </a:pathLst>
          </a:custGeom>
          <a:solidFill>
            <a:srgbClr val="B0B3B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291328" y="3557015"/>
            <a:ext cx="2785871" cy="739140"/>
          </a:xfrm>
          <a:custGeom>
            <a:avLst/>
            <a:gdLst>
              <a:gd name="connsiteX0" fmla="*/ 0 w 2785871"/>
              <a:gd name="connsiteY0" fmla="*/ 73914 h 739140"/>
              <a:gd name="connsiteX1" fmla="*/ 73913 w 2785871"/>
              <a:gd name="connsiteY1" fmla="*/ 0 h 739140"/>
              <a:gd name="connsiteX2" fmla="*/ 2711957 w 2785871"/>
              <a:gd name="connsiteY2" fmla="*/ 0 h 739140"/>
              <a:gd name="connsiteX3" fmla="*/ 2785871 w 2785871"/>
              <a:gd name="connsiteY3" fmla="*/ 73914 h 739140"/>
              <a:gd name="connsiteX4" fmla="*/ 2785871 w 2785871"/>
              <a:gd name="connsiteY4" fmla="*/ 665226 h 739140"/>
              <a:gd name="connsiteX5" fmla="*/ 2711957 w 2785871"/>
              <a:gd name="connsiteY5" fmla="*/ 739140 h 739140"/>
              <a:gd name="connsiteX6" fmla="*/ 73913 w 2785871"/>
              <a:gd name="connsiteY6" fmla="*/ 739140 h 739140"/>
              <a:gd name="connsiteX7" fmla="*/ 0 w 2785871"/>
              <a:gd name="connsiteY7" fmla="*/ 665226 h 739140"/>
              <a:gd name="connsiteX8" fmla="*/ 0 w 2785871"/>
              <a:gd name="connsiteY8" fmla="*/ 73914 h 7391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785871" h="739140">
                <a:moveTo>
                  <a:pt x="0" y="73914"/>
                </a:moveTo>
                <a:cubicBezTo>
                  <a:pt x="0" y="33147"/>
                  <a:pt x="33146" y="0"/>
                  <a:pt x="73913" y="0"/>
                </a:cubicBezTo>
                <a:lnTo>
                  <a:pt x="2711957" y="0"/>
                </a:lnTo>
                <a:cubicBezTo>
                  <a:pt x="2752725" y="0"/>
                  <a:pt x="2785871" y="33147"/>
                  <a:pt x="2785871" y="73914"/>
                </a:cubicBezTo>
                <a:lnTo>
                  <a:pt x="2785871" y="665226"/>
                </a:lnTo>
                <a:cubicBezTo>
                  <a:pt x="2785871" y="705993"/>
                  <a:pt x="2752725" y="739140"/>
                  <a:pt x="2711957" y="739140"/>
                </a:cubicBezTo>
                <a:lnTo>
                  <a:pt x="73913" y="739140"/>
                </a:lnTo>
                <a:cubicBezTo>
                  <a:pt x="33146" y="739140"/>
                  <a:pt x="0" y="705993"/>
                  <a:pt x="0" y="665226"/>
                </a:cubicBezTo>
                <a:lnTo>
                  <a:pt x="0" y="73914"/>
                </a:lnTo>
              </a:path>
            </a:pathLst>
          </a:custGeom>
          <a:solidFill>
            <a:srgbClr val="44546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284978" y="3550665"/>
            <a:ext cx="2798571" cy="751840"/>
          </a:xfrm>
          <a:custGeom>
            <a:avLst/>
            <a:gdLst>
              <a:gd name="connsiteX0" fmla="*/ 6350 w 2798571"/>
              <a:gd name="connsiteY0" fmla="*/ 80264 h 751840"/>
              <a:gd name="connsiteX1" fmla="*/ 80263 w 2798571"/>
              <a:gd name="connsiteY1" fmla="*/ 6350 h 751840"/>
              <a:gd name="connsiteX2" fmla="*/ 2718307 w 2798571"/>
              <a:gd name="connsiteY2" fmla="*/ 6350 h 751840"/>
              <a:gd name="connsiteX3" fmla="*/ 2792221 w 2798571"/>
              <a:gd name="connsiteY3" fmla="*/ 80264 h 751840"/>
              <a:gd name="connsiteX4" fmla="*/ 2792221 w 2798571"/>
              <a:gd name="connsiteY4" fmla="*/ 671576 h 751840"/>
              <a:gd name="connsiteX5" fmla="*/ 2718307 w 2798571"/>
              <a:gd name="connsiteY5" fmla="*/ 745490 h 751840"/>
              <a:gd name="connsiteX6" fmla="*/ 80263 w 2798571"/>
              <a:gd name="connsiteY6" fmla="*/ 745490 h 751840"/>
              <a:gd name="connsiteX7" fmla="*/ 6350 w 2798571"/>
              <a:gd name="connsiteY7" fmla="*/ 671576 h 751840"/>
              <a:gd name="connsiteX8" fmla="*/ 6350 w 2798571"/>
              <a:gd name="connsiteY8" fmla="*/ 80264 h 7518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798571" h="751840">
                <a:moveTo>
                  <a:pt x="6350" y="80264"/>
                </a:moveTo>
                <a:cubicBezTo>
                  <a:pt x="6350" y="39497"/>
                  <a:pt x="39496" y="6350"/>
                  <a:pt x="80263" y="6350"/>
                </a:cubicBezTo>
                <a:lnTo>
                  <a:pt x="2718307" y="6350"/>
                </a:lnTo>
                <a:cubicBezTo>
                  <a:pt x="2759075" y="6350"/>
                  <a:pt x="2792221" y="39497"/>
                  <a:pt x="2792221" y="80264"/>
                </a:cubicBezTo>
                <a:lnTo>
                  <a:pt x="2792221" y="671576"/>
                </a:lnTo>
                <a:cubicBezTo>
                  <a:pt x="2792221" y="712343"/>
                  <a:pt x="2759075" y="745490"/>
                  <a:pt x="2718307" y="745490"/>
                </a:cubicBezTo>
                <a:lnTo>
                  <a:pt x="80263" y="745490"/>
                </a:lnTo>
                <a:cubicBezTo>
                  <a:pt x="39496" y="745490"/>
                  <a:pt x="6350" y="712343"/>
                  <a:pt x="6350" y="671576"/>
                </a:cubicBezTo>
                <a:lnTo>
                  <a:pt x="6350" y="80264"/>
                </a:lnTo>
              </a:path>
            </a:pathLst>
          </a:custGeom>
          <a:solidFill>
            <a:srgbClr val="000000">
              <a:alpha val="0"/>
            </a:srgbClr>
          </a:solidFill>
          <a:ln w="12700">
            <a:solidFill>
              <a:srgbClr val="E7E6E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6518147" y="4341876"/>
            <a:ext cx="332232" cy="275843"/>
          </a:xfrm>
          <a:custGeom>
            <a:avLst/>
            <a:gdLst>
              <a:gd name="connsiteX0" fmla="*/ 265810 w 332232"/>
              <a:gd name="connsiteY0" fmla="*/ 0 h 275843"/>
              <a:gd name="connsiteX1" fmla="*/ 265810 w 332232"/>
              <a:gd name="connsiteY1" fmla="*/ 137921 h 275843"/>
              <a:gd name="connsiteX2" fmla="*/ 332232 w 332232"/>
              <a:gd name="connsiteY2" fmla="*/ 137921 h 275843"/>
              <a:gd name="connsiteX3" fmla="*/ 166116 w 332232"/>
              <a:gd name="connsiteY3" fmla="*/ 275844 h 275843"/>
              <a:gd name="connsiteX4" fmla="*/ 0 w 332232"/>
              <a:gd name="connsiteY4" fmla="*/ 137921 h 275843"/>
              <a:gd name="connsiteX5" fmla="*/ 66420 w 332232"/>
              <a:gd name="connsiteY5" fmla="*/ 137921 h 275843"/>
              <a:gd name="connsiteX6" fmla="*/ 66420 w 332232"/>
              <a:gd name="connsiteY6" fmla="*/ 0 h 275843"/>
              <a:gd name="connsiteX7" fmla="*/ 265810 w 332232"/>
              <a:gd name="connsiteY7" fmla="*/ 0 h 27584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32232" h="275843">
                <a:moveTo>
                  <a:pt x="265810" y="0"/>
                </a:moveTo>
                <a:lnTo>
                  <a:pt x="265810" y="137921"/>
                </a:lnTo>
                <a:lnTo>
                  <a:pt x="332232" y="137921"/>
                </a:lnTo>
                <a:lnTo>
                  <a:pt x="166116" y="275844"/>
                </a:lnTo>
                <a:lnTo>
                  <a:pt x="0" y="137921"/>
                </a:lnTo>
                <a:lnTo>
                  <a:pt x="66420" y="137921"/>
                </a:lnTo>
                <a:lnTo>
                  <a:pt x="66420" y="0"/>
                </a:lnTo>
                <a:lnTo>
                  <a:pt x="265810" y="0"/>
                </a:lnTo>
              </a:path>
            </a:pathLst>
          </a:custGeom>
          <a:solidFill>
            <a:srgbClr val="B0B3B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5291328" y="4664964"/>
            <a:ext cx="2785871" cy="737615"/>
          </a:xfrm>
          <a:custGeom>
            <a:avLst/>
            <a:gdLst>
              <a:gd name="connsiteX0" fmla="*/ 0 w 2785871"/>
              <a:gd name="connsiteY0" fmla="*/ 73786 h 737615"/>
              <a:gd name="connsiteX1" fmla="*/ 73786 w 2785871"/>
              <a:gd name="connsiteY1" fmla="*/ 0 h 737615"/>
              <a:gd name="connsiteX2" fmla="*/ 2712084 w 2785871"/>
              <a:gd name="connsiteY2" fmla="*/ 0 h 737615"/>
              <a:gd name="connsiteX3" fmla="*/ 2785871 w 2785871"/>
              <a:gd name="connsiteY3" fmla="*/ 73786 h 737615"/>
              <a:gd name="connsiteX4" fmla="*/ 2785871 w 2785871"/>
              <a:gd name="connsiteY4" fmla="*/ 663828 h 737615"/>
              <a:gd name="connsiteX5" fmla="*/ 2712084 w 2785871"/>
              <a:gd name="connsiteY5" fmla="*/ 737615 h 737615"/>
              <a:gd name="connsiteX6" fmla="*/ 73786 w 2785871"/>
              <a:gd name="connsiteY6" fmla="*/ 737615 h 737615"/>
              <a:gd name="connsiteX7" fmla="*/ 0 w 2785871"/>
              <a:gd name="connsiteY7" fmla="*/ 663828 h 737615"/>
              <a:gd name="connsiteX8" fmla="*/ 0 w 2785871"/>
              <a:gd name="connsiteY8" fmla="*/ 73786 h 7376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785871" h="737615">
                <a:moveTo>
                  <a:pt x="0" y="73786"/>
                </a:moveTo>
                <a:cubicBezTo>
                  <a:pt x="0" y="33020"/>
                  <a:pt x="33019" y="0"/>
                  <a:pt x="73786" y="0"/>
                </a:cubicBezTo>
                <a:lnTo>
                  <a:pt x="2712084" y="0"/>
                </a:lnTo>
                <a:cubicBezTo>
                  <a:pt x="2752852" y="0"/>
                  <a:pt x="2785871" y="33020"/>
                  <a:pt x="2785871" y="73786"/>
                </a:cubicBezTo>
                <a:lnTo>
                  <a:pt x="2785871" y="663828"/>
                </a:lnTo>
                <a:cubicBezTo>
                  <a:pt x="2785871" y="704595"/>
                  <a:pt x="2752852" y="737615"/>
                  <a:pt x="2712084" y="737615"/>
                </a:cubicBezTo>
                <a:lnTo>
                  <a:pt x="73786" y="737615"/>
                </a:lnTo>
                <a:cubicBezTo>
                  <a:pt x="33019" y="737615"/>
                  <a:pt x="0" y="704595"/>
                  <a:pt x="0" y="663828"/>
                </a:cubicBezTo>
                <a:lnTo>
                  <a:pt x="0" y="73786"/>
                </a:lnTo>
              </a:path>
            </a:pathLst>
          </a:custGeom>
          <a:solidFill>
            <a:srgbClr val="44546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5284978" y="4658614"/>
            <a:ext cx="2798571" cy="750315"/>
          </a:xfrm>
          <a:custGeom>
            <a:avLst/>
            <a:gdLst>
              <a:gd name="connsiteX0" fmla="*/ 6350 w 2798571"/>
              <a:gd name="connsiteY0" fmla="*/ 80136 h 750315"/>
              <a:gd name="connsiteX1" fmla="*/ 80136 w 2798571"/>
              <a:gd name="connsiteY1" fmla="*/ 6350 h 750315"/>
              <a:gd name="connsiteX2" fmla="*/ 2718434 w 2798571"/>
              <a:gd name="connsiteY2" fmla="*/ 6350 h 750315"/>
              <a:gd name="connsiteX3" fmla="*/ 2792221 w 2798571"/>
              <a:gd name="connsiteY3" fmla="*/ 80136 h 750315"/>
              <a:gd name="connsiteX4" fmla="*/ 2792221 w 2798571"/>
              <a:gd name="connsiteY4" fmla="*/ 670178 h 750315"/>
              <a:gd name="connsiteX5" fmla="*/ 2718434 w 2798571"/>
              <a:gd name="connsiteY5" fmla="*/ 743965 h 750315"/>
              <a:gd name="connsiteX6" fmla="*/ 80136 w 2798571"/>
              <a:gd name="connsiteY6" fmla="*/ 743965 h 750315"/>
              <a:gd name="connsiteX7" fmla="*/ 6350 w 2798571"/>
              <a:gd name="connsiteY7" fmla="*/ 670178 h 750315"/>
              <a:gd name="connsiteX8" fmla="*/ 6350 w 2798571"/>
              <a:gd name="connsiteY8" fmla="*/ 80136 h 7503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798571" h="750315">
                <a:moveTo>
                  <a:pt x="6350" y="80136"/>
                </a:moveTo>
                <a:cubicBezTo>
                  <a:pt x="6350" y="39370"/>
                  <a:pt x="39369" y="6350"/>
                  <a:pt x="80136" y="6350"/>
                </a:cubicBezTo>
                <a:lnTo>
                  <a:pt x="2718434" y="6350"/>
                </a:lnTo>
                <a:cubicBezTo>
                  <a:pt x="2759202" y="6350"/>
                  <a:pt x="2792221" y="39370"/>
                  <a:pt x="2792221" y="80136"/>
                </a:cubicBezTo>
                <a:lnTo>
                  <a:pt x="2792221" y="670178"/>
                </a:lnTo>
                <a:cubicBezTo>
                  <a:pt x="2792221" y="710945"/>
                  <a:pt x="2759202" y="743965"/>
                  <a:pt x="2718434" y="743965"/>
                </a:cubicBezTo>
                <a:lnTo>
                  <a:pt x="80136" y="743965"/>
                </a:lnTo>
                <a:cubicBezTo>
                  <a:pt x="39369" y="743965"/>
                  <a:pt x="6350" y="710945"/>
                  <a:pt x="6350" y="670178"/>
                </a:cubicBezTo>
                <a:lnTo>
                  <a:pt x="6350" y="80136"/>
                </a:lnTo>
              </a:path>
            </a:pathLst>
          </a:custGeom>
          <a:solidFill>
            <a:srgbClr val="000000">
              <a:alpha val="0"/>
            </a:srgbClr>
          </a:solidFill>
          <a:ln w="12700">
            <a:solidFill>
              <a:srgbClr val="E7E6E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66800" y="1130300"/>
            <a:ext cx="3543300" cy="4254500"/>
          </a:xfrm>
          <a:prstGeom prst="rect">
            <a:avLst/>
          </a:prstGeom>
          <a:noFill/>
        </p:spPr>
      </p:pic>
      <p:sp>
        <p:nvSpPr>
          <p:cNvPr id="2" name="TextBox 1"/>
          <p:cNvSpPr txBox="1"/>
          <p:nvPr/>
        </p:nvSpPr>
        <p:spPr>
          <a:xfrm>
            <a:off x="635000" y="419100"/>
            <a:ext cx="2962349"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运营类语音分析</a:t>
            </a:r>
          </a:p>
        </p:txBody>
      </p:sp>
      <p:sp>
        <p:nvSpPr>
          <p:cNvPr id="16" name="TextBox 1"/>
          <p:cNvSpPr txBox="1"/>
          <p:nvPr/>
        </p:nvSpPr>
        <p:spPr>
          <a:xfrm>
            <a:off x="5816600" y="1574800"/>
            <a:ext cx="1714500" cy="241300"/>
          </a:xfrm>
          <a:prstGeom prst="rect">
            <a:avLst/>
          </a:prstGeom>
          <a:noFill/>
        </p:spPr>
        <p:txBody>
          <a:bodyPr wrap="none" lIns="0" tIns="0" rIns="0" rtlCol="0">
            <a:spAutoFit/>
          </a:bodyPr>
          <a:lstStyle/>
          <a:p>
            <a:pPr>
              <a:lnSpc>
                <a:spcPts val="1900"/>
              </a:lnSpc>
              <a:tabLst/>
            </a:pPr>
            <a:r>
              <a:rPr lang="en-US" altLang="zh-CN" sz="1500" dirty="0" smtClean="0">
                <a:solidFill>
                  <a:srgbClr val="FFFFFF"/>
                </a:solidFill>
                <a:latin typeface="Microsoft YaHei UI" pitchFamily="18" charset="0"/>
                <a:cs typeface="Microsoft YaHei UI" pitchFamily="18" charset="0"/>
              </a:rPr>
              <a:t>交叉分析发现问题集</a:t>
            </a:r>
          </a:p>
        </p:txBody>
      </p:sp>
      <p:sp>
        <p:nvSpPr>
          <p:cNvPr id="17" name="TextBox 1"/>
          <p:cNvSpPr txBox="1"/>
          <p:nvPr/>
        </p:nvSpPr>
        <p:spPr>
          <a:xfrm>
            <a:off x="5372100" y="2692400"/>
            <a:ext cx="2616200" cy="241300"/>
          </a:xfrm>
          <a:prstGeom prst="rect">
            <a:avLst/>
          </a:prstGeom>
          <a:noFill/>
        </p:spPr>
        <p:txBody>
          <a:bodyPr wrap="none" lIns="0" tIns="0" rIns="0" rtlCol="0">
            <a:spAutoFit/>
          </a:bodyPr>
          <a:lstStyle/>
          <a:p>
            <a:pPr>
              <a:lnSpc>
                <a:spcPts val="1900"/>
              </a:lnSpc>
              <a:tabLst/>
            </a:pPr>
            <a:r>
              <a:rPr lang="en-US" altLang="zh-CN" sz="1500" dirty="0" smtClean="0">
                <a:solidFill>
                  <a:srgbClr val="FFFFFF"/>
                </a:solidFill>
                <a:latin typeface="Microsoft YaHei UI" pitchFamily="18" charset="0"/>
                <a:cs typeface="Microsoft YaHei UI" pitchFamily="18" charset="0"/>
              </a:rPr>
              <a:t>原因挖掘功能+少部分录音回放</a:t>
            </a:r>
          </a:p>
        </p:txBody>
      </p:sp>
      <p:sp>
        <p:nvSpPr>
          <p:cNvPr id="18" name="TextBox 1"/>
          <p:cNvSpPr txBox="1"/>
          <p:nvPr/>
        </p:nvSpPr>
        <p:spPr>
          <a:xfrm>
            <a:off x="5435600" y="3797300"/>
            <a:ext cx="2476500" cy="241300"/>
          </a:xfrm>
          <a:prstGeom prst="rect">
            <a:avLst/>
          </a:prstGeom>
          <a:noFill/>
        </p:spPr>
        <p:txBody>
          <a:bodyPr wrap="none" lIns="0" tIns="0" rIns="0" rtlCol="0">
            <a:spAutoFit/>
          </a:bodyPr>
          <a:lstStyle/>
          <a:p>
            <a:pPr>
              <a:lnSpc>
                <a:spcPts val="1900"/>
              </a:lnSpc>
              <a:tabLst/>
            </a:pPr>
            <a:r>
              <a:rPr lang="en-US" altLang="zh-CN" sz="1500" dirty="0" smtClean="0">
                <a:solidFill>
                  <a:srgbClr val="FFFFFF"/>
                </a:solidFill>
                <a:latin typeface="Microsoft YaHei UI" pitchFamily="18" charset="0"/>
                <a:cs typeface="Microsoft YaHei UI" pitchFamily="18" charset="0"/>
              </a:rPr>
              <a:t>定位产生这些录音的根本原因</a:t>
            </a:r>
          </a:p>
        </p:txBody>
      </p:sp>
      <p:sp>
        <p:nvSpPr>
          <p:cNvPr id="19" name="TextBox 1"/>
          <p:cNvSpPr txBox="1"/>
          <p:nvPr/>
        </p:nvSpPr>
        <p:spPr>
          <a:xfrm>
            <a:off x="5816600" y="4902200"/>
            <a:ext cx="1714500" cy="241300"/>
          </a:xfrm>
          <a:prstGeom prst="rect">
            <a:avLst/>
          </a:prstGeom>
          <a:noFill/>
        </p:spPr>
        <p:txBody>
          <a:bodyPr wrap="none" lIns="0" tIns="0" rIns="0" rtlCol="0">
            <a:spAutoFit/>
          </a:bodyPr>
          <a:lstStyle/>
          <a:p>
            <a:pPr>
              <a:lnSpc>
                <a:spcPts val="1900"/>
              </a:lnSpc>
              <a:tabLst/>
            </a:pPr>
            <a:r>
              <a:rPr lang="en-US" altLang="zh-CN" sz="1500" dirty="0" smtClean="0">
                <a:solidFill>
                  <a:srgbClr val="FFFFFF"/>
                </a:solidFill>
                <a:latin typeface="Microsoft YaHei UI" pitchFamily="18" charset="0"/>
                <a:cs typeface="Microsoft YaHei UI" pitchFamily="18" charset="0"/>
              </a:rPr>
              <a:t>减少同类问题咨询量</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743200" y="1701800"/>
            <a:ext cx="3657600" cy="596900"/>
          </a:xfrm>
          <a:prstGeom prst="rect">
            <a:avLst/>
          </a:prstGeom>
          <a:noFill/>
        </p:spPr>
        <p:txBody>
          <a:bodyPr wrap="none" lIns="0" tIns="0" rIns="0" rtlCol="0">
            <a:spAutoFit/>
          </a:bodyPr>
          <a:lstStyle/>
          <a:p>
            <a:pPr>
              <a:lnSpc>
                <a:spcPts val="4700"/>
              </a:lnSpc>
              <a:tabLst/>
            </a:pPr>
            <a:r>
              <a:rPr lang="en-US" altLang="zh-CN" sz="3600" dirty="0" smtClean="0">
                <a:solidFill>
                  <a:srgbClr val="000000"/>
                </a:solidFill>
                <a:latin typeface="Microsoft YaHei UI" pitchFamily="18" charset="0"/>
                <a:cs typeface="Microsoft YaHei UI" pitchFamily="18" charset="0"/>
              </a:rPr>
              <a:t>客户投诉原因分析</a:t>
            </a:r>
          </a:p>
        </p:txBody>
      </p:sp>
      <p:sp>
        <p:nvSpPr>
          <p:cNvPr id="3" name="TextBox 1"/>
          <p:cNvSpPr txBox="1"/>
          <p:nvPr/>
        </p:nvSpPr>
        <p:spPr>
          <a:xfrm>
            <a:off x="2235200" y="2997200"/>
            <a:ext cx="1143000" cy="292100"/>
          </a:xfrm>
          <a:prstGeom prst="rect">
            <a:avLst/>
          </a:prstGeom>
          <a:noFill/>
        </p:spPr>
        <p:txBody>
          <a:bodyPr wrap="none" lIns="0" tIns="0" rIns="0" rtlCol="0">
            <a:spAutoFit/>
          </a:bodyPr>
          <a:lstStyle/>
          <a:p>
            <a:pPr>
              <a:lnSpc>
                <a:spcPts val="2300"/>
              </a:lnSpc>
              <a:tabLst/>
            </a:pPr>
            <a:r>
              <a:rPr lang="en-US" altLang="zh-CN" sz="1800" b="1" dirty="0" smtClean="0">
                <a:solidFill>
                  <a:srgbClr val="000000"/>
                </a:solidFill>
                <a:latin typeface="Microsoft YaHei UI" pitchFamily="18" charset="0"/>
                <a:cs typeface="Microsoft YaHei UI" pitchFamily="18" charset="0"/>
              </a:rPr>
              <a:t>分析目的：</a:t>
            </a:r>
          </a:p>
        </p:txBody>
      </p:sp>
      <p:sp>
        <p:nvSpPr>
          <p:cNvPr id="5" name="TextBox 1"/>
          <p:cNvSpPr txBox="1"/>
          <p:nvPr/>
        </p:nvSpPr>
        <p:spPr>
          <a:xfrm>
            <a:off x="2235200" y="3289300"/>
            <a:ext cx="5029200" cy="571500"/>
          </a:xfrm>
          <a:prstGeom prst="rect">
            <a:avLst/>
          </a:prstGeom>
          <a:noFill/>
        </p:spPr>
        <p:txBody>
          <a:bodyPr wrap="none" lIns="0" tIns="0" rIns="0" rtlCol="0">
            <a:spAutoFit/>
          </a:bodyPr>
          <a:lstStyle/>
          <a:p>
            <a:pPr>
              <a:lnSpc>
                <a:spcPts val="2300"/>
              </a:lnSpc>
              <a:tabLst/>
            </a:pPr>
            <a:r>
              <a:rPr lang="en-US" altLang="zh-CN" sz="1802" dirty="0" smtClean="0">
                <a:solidFill>
                  <a:srgbClr val="000000"/>
                </a:solidFill>
                <a:latin typeface="Microsoft YaHei UI" pitchFamily="18" charset="0"/>
                <a:cs typeface="Microsoft YaHei UI" pitchFamily="18" charset="0"/>
              </a:rPr>
              <a:t>通过从语音中挖掘客户投诉原因，优化服务流程，</a:t>
            </a:r>
          </a:p>
          <a:p>
            <a:pPr>
              <a:lnSpc>
                <a:spcPts val="2100"/>
              </a:lnSpc>
              <a:tabLst/>
            </a:pPr>
            <a:r>
              <a:rPr lang="en-US" altLang="zh-CN" sz="1800" dirty="0" smtClean="0">
                <a:solidFill>
                  <a:srgbClr val="000000"/>
                </a:solidFill>
                <a:latin typeface="Microsoft YaHei UI" pitchFamily="18" charset="0"/>
                <a:cs typeface="Microsoft YaHei UI" pitchFamily="18" charset="0"/>
              </a:rPr>
              <a:t>提升客户满意度，并及时处理高危投诉</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39700" y="1270000"/>
            <a:ext cx="8890000" cy="3124200"/>
          </a:xfrm>
          <a:prstGeom prst="rect">
            <a:avLst/>
          </a:prstGeom>
          <a:noFill/>
        </p:spPr>
      </p:pic>
      <p:sp>
        <p:nvSpPr>
          <p:cNvPr id="2" name="TextBox 1"/>
          <p:cNvSpPr txBox="1"/>
          <p:nvPr/>
        </p:nvSpPr>
        <p:spPr>
          <a:xfrm>
            <a:off x="635000" y="406400"/>
            <a:ext cx="3385542"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客户投诉分类定义</a:t>
            </a:r>
          </a:p>
        </p:txBody>
      </p:sp>
      <p:sp>
        <p:nvSpPr>
          <p:cNvPr id="5" name="TextBox 1"/>
          <p:cNvSpPr txBox="1"/>
          <p:nvPr/>
        </p:nvSpPr>
        <p:spPr>
          <a:xfrm>
            <a:off x="571500" y="4914900"/>
            <a:ext cx="46609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Microsoft YaHei UI" pitchFamily="18" charset="0"/>
                <a:cs typeface="Microsoft YaHei UI" pitchFamily="18" charset="0"/>
              </a:rPr>
              <a:t>属于客户投诉分类的录音有4272条，约占14%</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58800" y="1054100"/>
            <a:ext cx="8013700" cy="4203700"/>
          </a:xfrm>
          <a:prstGeom prst="rect">
            <a:avLst/>
          </a:prstGeom>
          <a:noFill/>
        </p:spPr>
      </p:pic>
      <p:sp>
        <p:nvSpPr>
          <p:cNvPr id="2" name="TextBox 1"/>
          <p:cNvSpPr txBox="1"/>
          <p:nvPr/>
        </p:nvSpPr>
        <p:spPr>
          <a:xfrm>
            <a:off x="609600" y="431800"/>
            <a:ext cx="2539157"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客户投诉概览</a:t>
            </a:r>
          </a:p>
        </p:txBody>
      </p:sp>
      <p:sp>
        <p:nvSpPr>
          <p:cNvPr id="5" name="TextBox 1"/>
          <p:cNvSpPr txBox="1"/>
          <p:nvPr/>
        </p:nvSpPr>
        <p:spPr>
          <a:xfrm>
            <a:off x="660400" y="5435600"/>
            <a:ext cx="29718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Microsoft YaHei UI" pitchFamily="18" charset="0"/>
                <a:cs typeface="Microsoft YaHei UI" pitchFamily="18" charset="0"/>
              </a:rPr>
              <a:t>客户投诉平均通话时长为8:49</a:t>
            </a:r>
          </a:p>
        </p:txBody>
      </p:sp>
      <p:sp>
        <p:nvSpPr>
          <p:cNvPr id="6" name="TextBox 1"/>
          <p:cNvSpPr txBox="1"/>
          <p:nvPr/>
        </p:nvSpPr>
        <p:spPr>
          <a:xfrm>
            <a:off x="660400" y="5854700"/>
            <a:ext cx="41148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Microsoft YaHei UI" pitchFamily="18" charset="0"/>
                <a:cs typeface="Microsoft YaHei UI" pitchFamily="18" charset="0"/>
              </a:rPr>
              <a:t>与重复来电，理赔等业务分类关联性较强</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416300" y="2794000"/>
            <a:ext cx="5499100" cy="2921000"/>
          </a:xfrm>
          <a:prstGeom prst="rect">
            <a:avLst/>
          </a:prstGeom>
          <a:noFill/>
        </p:spPr>
      </p:pic>
      <p:sp>
        <p:nvSpPr>
          <p:cNvPr id="2" name="TextBox 1"/>
          <p:cNvSpPr txBox="1"/>
          <p:nvPr/>
        </p:nvSpPr>
        <p:spPr>
          <a:xfrm>
            <a:off x="495300" y="482600"/>
            <a:ext cx="8367675" cy="2970044"/>
          </a:xfrm>
          <a:prstGeom prst="rect">
            <a:avLst/>
          </a:prstGeom>
          <a:noFill/>
        </p:spPr>
        <p:txBody>
          <a:bodyPr wrap="none" lIns="0" tIns="0" rIns="0" rtlCol="0">
            <a:spAutoFit/>
          </a:bodyPr>
          <a:lstStyle/>
          <a:p>
            <a:pPr>
              <a:lnSpc>
                <a:spcPts val="3300"/>
              </a:lnSpc>
              <a:tabLst>
                <a:tab pos="101600" algn="l"/>
              </a:tabLst>
            </a:pPr>
            <a:r>
              <a:rPr lang="en-US" altLang="zh-CN" dirty="0" smtClean="0">
                <a:solidFill>
                  <a:srgbClr val="0070C0"/>
                </a:solidFill>
              </a:rPr>
              <a:t>	</a:t>
            </a:r>
            <a:r>
              <a:rPr lang="en-US" altLang="zh-CN" sz="3300" dirty="0" smtClean="0">
                <a:solidFill>
                  <a:srgbClr val="0070C0"/>
                </a:solidFill>
                <a:latin typeface="Microsoft YaHei UI" pitchFamily="18" charset="0"/>
                <a:cs typeface="Microsoft YaHei UI" pitchFamily="18" charset="0"/>
              </a:rPr>
              <a:t>(一)</a:t>
            </a:r>
            <a:r>
              <a:rPr lang="en-US" altLang="zh-CN" sz="3300" dirty="0" smtClean="0">
                <a:solidFill>
                  <a:srgbClr val="0070C0"/>
                </a:solidFill>
                <a:latin typeface="Times New Roman" pitchFamily="18" charset="0"/>
                <a:cs typeface="Times New Roman" pitchFamily="18" charset="0"/>
              </a:rPr>
              <a:t>  </a:t>
            </a:r>
            <a:r>
              <a:rPr lang="en-US" altLang="zh-CN" sz="3300" dirty="0" smtClean="0">
                <a:solidFill>
                  <a:srgbClr val="0070C0"/>
                </a:solidFill>
                <a:latin typeface="Microsoft YaHei UI" pitchFamily="18" charset="0"/>
                <a:cs typeface="Microsoft YaHei UI" pitchFamily="18" charset="0"/>
              </a:rPr>
              <a:t>高危投诉分析</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700"/>
              </a:lnSpc>
              <a:tabLst>
                <a:tab pos="101600" algn="l"/>
              </a:tabLst>
            </a:pPr>
            <a:r>
              <a:rPr lang="en-US" altLang="zh-CN" sz="1800" dirty="0" smtClean="0">
                <a:solidFill>
                  <a:srgbClr val="000000"/>
                </a:solidFill>
                <a:latin typeface="Microsoft YaHei UI" pitchFamily="18" charset="0"/>
                <a:cs typeface="Microsoft YaHei UI" pitchFamily="18" charset="0"/>
              </a:rPr>
              <a:t>用</a:t>
            </a:r>
            <a:r>
              <a:rPr lang="en-US" altLang="zh-CN" sz="1897" dirty="0" smtClean="0">
                <a:latin typeface="Times New Roman" pitchFamily="18" charset="0"/>
                <a:cs typeface="Times New Roman" pitchFamily="18" charset="0"/>
              </a:rPr>
              <a:t> </a:t>
            </a:r>
            <a:r>
              <a:rPr lang="en-US" altLang="zh-CN" sz="1897" dirty="0" smtClean="0">
                <a:solidFill>
                  <a:srgbClr val="000000"/>
                </a:solidFill>
                <a:latin typeface="Microsoft YaHei UI" pitchFamily="18" charset="0"/>
                <a:cs typeface="Microsoft YaHei UI" pitchFamily="18" charset="0"/>
              </a:rPr>
              <a:t>”保监会”</a:t>
            </a:r>
            <a:r>
              <a:rPr lang="en-US" altLang="zh-CN" sz="1897" dirty="0" smtClean="0">
                <a:latin typeface="Times New Roman" pitchFamily="18" charset="0"/>
                <a:cs typeface="Times New Roman" pitchFamily="18" charset="0"/>
              </a:rPr>
              <a:t> </a:t>
            </a:r>
            <a:r>
              <a:rPr lang="en-US" altLang="zh-CN" sz="1897" dirty="0" smtClean="0">
                <a:solidFill>
                  <a:srgbClr val="000000"/>
                </a:solidFill>
                <a:latin typeface="Microsoft YaHei UI" pitchFamily="18" charset="0"/>
                <a:cs typeface="Microsoft YaHei UI" pitchFamily="18" charset="0"/>
              </a:rPr>
              <a:t>“新闻”</a:t>
            </a:r>
            <a:r>
              <a:rPr lang="en-US" altLang="zh-CN" sz="1897" dirty="0" smtClean="0">
                <a:latin typeface="Times New Roman" pitchFamily="18" charset="0"/>
                <a:cs typeface="Times New Roman" pitchFamily="18" charset="0"/>
              </a:rPr>
              <a:t> </a:t>
            </a:r>
            <a:r>
              <a:rPr lang="en-US" altLang="zh-CN" sz="1897" dirty="0" smtClean="0">
                <a:solidFill>
                  <a:srgbClr val="000000"/>
                </a:solidFill>
                <a:latin typeface="Microsoft YaHei UI" pitchFamily="18" charset="0"/>
                <a:cs typeface="Microsoft YaHei UI" pitchFamily="18" charset="0"/>
              </a:rPr>
              <a:t>“媒体”</a:t>
            </a:r>
            <a:r>
              <a:rPr lang="en-US" altLang="zh-CN" sz="1897" dirty="0" smtClean="0">
                <a:latin typeface="Times New Roman" pitchFamily="18" charset="0"/>
                <a:cs typeface="Times New Roman" pitchFamily="18" charset="0"/>
              </a:rPr>
              <a:t> </a:t>
            </a:r>
            <a:r>
              <a:rPr lang="en-US" altLang="zh-CN" sz="1897" dirty="0" smtClean="0">
                <a:solidFill>
                  <a:srgbClr val="000000"/>
                </a:solidFill>
                <a:latin typeface="Microsoft YaHei UI" pitchFamily="18" charset="0"/>
                <a:cs typeface="Microsoft YaHei UI" pitchFamily="18" charset="0"/>
              </a:rPr>
              <a:t>“电视”</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等术语过滤投诉录音，发现相关录音</a:t>
            </a:r>
          </a:p>
          <a:p>
            <a:pPr>
              <a:lnSpc>
                <a:spcPts val="2100"/>
              </a:lnSpc>
              <a:tabLst>
                <a:tab pos="101600" algn="l"/>
              </a:tabLst>
            </a:pPr>
            <a:r>
              <a:rPr lang="en-US" altLang="zh-CN" sz="1802" dirty="0" smtClean="0">
                <a:solidFill>
                  <a:srgbClr val="000000"/>
                </a:solidFill>
                <a:latin typeface="Microsoft YaHei UI" pitchFamily="18" charset="0"/>
                <a:cs typeface="Microsoft YaHei UI" pitchFamily="18" charset="0"/>
              </a:rPr>
              <a:t>297通。占整个客户投诉比例约为7%。</a:t>
            </a:r>
          </a:p>
          <a:p>
            <a:pPr>
              <a:lnSpc>
                <a:spcPts val="1000"/>
              </a:lnSpc>
            </a:pPr>
            <a:endParaRPr lang="en-US" altLang="zh-CN" dirty="0" smtClean="0"/>
          </a:p>
          <a:p>
            <a:pPr>
              <a:lnSpc>
                <a:spcPts val="3300"/>
              </a:lnSpc>
              <a:tabLst>
                <a:tab pos="101600" algn="l"/>
              </a:tabLst>
            </a:pPr>
            <a:r>
              <a:rPr lang="en-US" altLang="zh-CN" sz="1800" dirty="0" smtClean="0">
                <a:solidFill>
                  <a:srgbClr val="FF0000"/>
                </a:solidFill>
                <a:latin typeface="Microsoft YaHei UI" pitchFamily="18" charset="0"/>
                <a:cs typeface="Microsoft YaHei UI" pitchFamily="18" charset="0"/>
              </a:rPr>
              <a:t>由于这部分客户可能会对公司声誉造成影响，因此需要进一步分析客户投诉原因。</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400"/>
              </a:lnSpc>
              <a:tabLst>
                <a:tab pos="101600" algn="l"/>
              </a:tabLst>
            </a:pPr>
            <a:r>
              <a:rPr lang="en-US" altLang="zh-CN" dirty="0" smtClean="0"/>
              <a:t>	</a:t>
            </a:r>
            <a:r>
              <a:rPr lang="en-US" altLang="zh-CN" sz="1403" b="1" dirty="0" smtClean="0">
                <a:solidFill>
                  <a:srgbClr val="000000"/>
                </a:solidFill>
                <a:latin typeface="Microsoft YaHei UI" pitchFamily="18" charset="0"/>
                <a:cs typeface="Microsoft YaHei UI" pitchFamily="18" charset="0"/>
              </a:rPr>
              <a:t>通过聚类分析发现以下两类术语：</a:t>
            </a:r>
          </a:p>
        </p:txBody>
      </p:sp>
      <p:sp>
        <p:nvSpPr>
          <p:cNvPr id="5" name="TextBox 1"/>
          <p:cNvSpPr txBox="1"/>
          <p:nvPr/>
        </p:nvSpPr>
        <p:spPr>
          <a:xfrm>
            <a:off x="596900" y="3530600"/>
            <a:ext cx="139700" cy="1079500"/>
          </a:xfrm>
          <a:prstGeom prst="rect">
            <a:avLst/>
          </a:prstGeom>
          <a:noFill/>
        </p:spPr>
        <p:txBody>
          <a:bodyPr wrap="none" lIns="0" tIns="0" rIns="0" rtlCol="0">
            <a:spAutoFit/>
          </a:bodyPr>
          <a:lstStyle/>
          <a:p>
            <a:pPr>
              <a:lnSpc>
                <a:spcPts val="1800"/>
              </a:lnSpc>
              <a:tabLst/>
            </a:pPr>
            <a:r>
              <a:rPr lang="en-US" altLang="zh-CN" sz="1403" dirty="0" smtClean="0">
                <a:solidFill>
                  <a:srgbClr val="000000"/>
                </a:solidFill>
                <a:latin typeface="Microsoft YaHei UI" pitchFamily="18" charset="0"/>
                <a:cs typeface="Microsoft YaHei UI" pitchFamily="18" charset="0"/>
              </a:rPr>
              <a:t>1.</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700"/>
              </a:lnSpc>
              <a:tabLst/>
            </a:pPr>
            <a:r>
              <a:rPr lang="en-US" altLang="zh-CN" sz="1403" dirty="0" smtClean="0">
                <a:solidFill>
                  <a:srgbClr val="000000"/>
                </a:solidFill>
                <a:latin typeface="Microsoft YaHei UI" pitchFamily="18" charset="0"/>
                <a:cs typeface="Microsoft YaHei UI" pitchFamily="18" charset="0"/>
              </a:rPr>
              <a:t>2.</a:t>
            </a:r>
          </a:p>
        </p:txBody>
      </p:sp>
      <p:sp>
        <p:nvSpPr>
          <p:cNvPr id="6" name="TextBox 1"/>
          <p:cNvSpPr txBox="1"/>
          <p:nvPr/>
        </p:nvSpPr>
        <p:spPr>
          <a:xfrm>
            <a:off x="939800" y="3530600"/>
            <a:ext cx="2324100" cy="1079500"/>
          </a:xfrm>
          <a:prstGeom prst="rect">
            <a:avLst/>
          </a:prstGeom>
          <a:noFill/>
        </p:spPr>
        <p:txBody>
          <a:bodyPr wrap="none" lIns="0" tIns="0" rIns="0" rtlCol="0">
            <a:spAutoFit/>
          </a:bodyPr>
          <a:lstStyle/>
          <a:p>
            <a:pPr>
              <a:lnSpc>
                <a:spcPts val="1800"/>
              </a:lnSpc>
              <a:tabLst/>
            </a:pPr>
            <a:r>
              <a:rPr lang="en-US" altLang="zh-CN" sz="1403" dirty="0" smtClean="0">
                <a:solidFill>
                  <a:srgbClr val="000000"/>
                </a:solidFill>
                <a:latin typeface="Microsoft YaHei UI" pitchFamily="18" charset="0"/>
                <a:cs typeface="Microsoft YaHei UI" pitchFamily="18" charset="0"/>
              </a:rPr>
              <a:t>“银行</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存款”</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“存款</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利息”</a:t>
            </a:r>
          </a:p>
          <a:p>
            <a:pPr>
              <a:lnSpc>
                <a:spcPts val="1600"/>
              </a:lnSpc>
              <a:tabLst/>
            </a:pPr>
            <a:r>
              <a:rPr lang="en-US" altLang="zh-CN" sz="1403" dirty="0" smtClean="0">
                <a:solidFill>
                  <a:srgbClr val="000000"/>
                </a:solidFill>
                <a:latin typeface="Microsoft YaHei UI" pitchFamily="18" charset="0"/>
                <a:cs typeface="Microsoft YaHei UI" pitchFamily="18" charset="0"/>
              </a:rPr>
              <a:t>“金</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满</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仓”</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“到</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银行</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去“,</a:t>
            </a:r>
          </a:p>
          <a:p>
            <a:pPr>
              <a:lnSpc>
                <a:spcPts val="1600"/>
              </a:lnSpc>
              <a:tabLst/>
            </a:pPr>
            <a:r>
              <a:rPr lang="en-US" altLang="zh-CN" sz="1403" dirty="0" smtClean="0">
                <a:solidFill>
                  <a:srgbClr val="000000"/>
                </a:solidFill>
                <a:latin typeface="Microsoft YaHei UI" pitchFamily="18" charset="0"/>
                <a:cs typeface="Microsoft YaHei UI" pitchFamily="18" charset="0"/>
              </a:rPr>
              <a:t>“没有</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说”</a:t>
            </a:r>
          </a:p>
          <a:p>
            <a:pPr>
              <a:lnSpc>
                <a:spcPts val="1000"/>
              </a:lnSpc>
            </a:pPr>
            <a:endParaRPr lang="en-US" altLang="zh-CN" dirty="0" smtClean="0"/>
          </a:p>
          <a:p>
            <a:pPr>
              <a:lnSpc>
                <a:spcPts val="2300"/>
              </a:lnSpc>
              <a:tabLst/>
            </a:pPr>
            <a:r>
              <a:rPr lang="en-US" altLang="zh-CN" sz="1403" dirty="0" smtClean="0">
                <a:solidFill>
                  <a:srgbClr val="000000"/>
                </a:solidFill>
                <a:latin typeface="Microsoft YaHei UI" pitchFamily="18" charset="0"/>
                <a:cs typeface="Microsoft YaHei UI" pitchFamily="18" charset="0"/>
              </a:rPr>
              <a:t>“没有电话”</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“没有</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短信”</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4524755" cy="3994403"/>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5565647" y="1766316"/>
            <a:ext cx="2500883" cy="918972"/>
          </a:xfrm>
          <a:custGeom>
            <a:avLst/>
            <a:gdLst>
              <a:gd name="connsiteX0" fmla="*/ 0 w 2500883"/>
              <a:gd name="connsiteY0" fmla="*/ 918972 h 918972"/>
              <a:gd name="connsiteX1" fmla="*/ 2500883 w 2500883"/>
              <a:gd name="connsiteY1" fmla="*/ 918972 h 918972"/>
              <a:gd name="connsiteX2" fmla="*/ 2500883 w 2500883"/>
              <a:gd name="connsiteY2" fmla="*/ 0 h 918972"/>
              <a:gd name="connsiteX3" fmla="*/ 0 w 2500883"/>
              <a:gd name="connsiteY3" fmla="*/ 0 h 918972"/>
              <a:gd name="connsiteX4" fmla="*/ 0 w 2500883"/>
              <a:gd name="connsiteY4" fmla="*/ 918972 h 9189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883" h="918972">
                <a:moveTo>
                  <a:pt x="0" y="918972"/>
                </a:moveTo>
                <a:lnTo>
                  <a:pt x="2500883" y="918972"/>
                </a:lnTo>
                <a:lnTo>
                  <a:pt x="2500883" y="0"/>
                </a:lnTo>
                <a:lnTo>
                  <a:pt x="0" y="0"/>
                </a:lnTo>
                <a:lnTo>
                  <a:pt x="0" y="918972"/>
                </a:lnTo>
              </a:path>
            </a:pathLst>
          </a:custGeom>
          <a:solidFill>
            <a:srgbClr val="FFF2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5559297" y="1759966"/>
            <a:ext cx="2513583" cy="931672"/>
          </a:xfrm>
          <a:custGeom>
            <a:avLst/>
            <a:gdLst>
              <a:gd name="connsiteX0" fmla="*/ 6350 w 2513583"/>
              <a:gd name="connsiteY0" fmla="*/ 925322 h 931672"/>
              <a:gd name="connsiteX1" fmla="*/ 2507233 w 2513583"/>
              <a:gd name="connsiteY1" fmla="*/ 925322 h 931672"/>
              <a:gd name="connsiteX2" fmla="*/ 2507233 w 2513583"/>
              <a:gd name="connsiteY2" fmla="*/ 6350 h 931672"/>
              <a:gd name="connsiteX3" fmla="*/ 6350 w 2513583"/>
              <a:gd name="connsiteY3" fmla="*/ 6350 h 931672"/>
              <a:gd name="connsiteX4" fmla="*/ 6350 w 2513583"/>
              <a:gd name="connsiteY4" fmla="*/ 925322 h 9316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13583" h="931672">
                <a:moveTo>
                  <a:pt x="6350" y="925322"/>
                </a:moveTo>
                <a:lnTo>
                  <a:pt x="2507233" y="925322"/>
                </a:lnTo>
                <a:lnTo>
                  <a:pt x="2507233" y="6350"/>
                </a:lnTo>
                <a:lnTo>
                  <a:pt x="6350" y="6350"/>
                </a:lnTo>
                <a:lnTo>
                  <a:pt x="6350" y="925322"/>
                </a:lnTo>
              </a:path>
            </a:pathLst>
          </a:custGeom>
          <a:solidFill>
            <a:srgbClr val="000000">
              <a:alpha val="0"/>
            </a:srgbClr>
          </a:solidFill>
          <a:ln w="12700">
            <a:solidFill>
              <a:srgbClr val="FFD96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1196339" y="3543300"/>
            <a:ext cx="2505456" cy="950976"/>
          </a:xfrm>
          <a:custGeom>
            <a:avLst/>
            <a:gdLst>
              <a:gd name="connsiteX0" fmla="*/ 0 w 2505456"/>
              <a:gd name="connsiteY0" fmla="*/ 950976 h 950976"/>
              <a:gd name="connsiteX1" fmla="*/ 2505456 w 2505456"/>
              <a:gd name="connsiteY1" fmla="*/ 950976 h 950976"/>
              <a:gd name="connsiteX2" fmla="*/ 2505456 w 2505456"/>
              <a:gd name="connsiteY2" fmla="*/ 0 h 950976"/>
              <a:gd name="connsiteX3" fmla="*/ 0 w 2505456"/>
              <a:gd name="connsiteY3" fmla="*/ 0 h 950976"/>
              <a:gd name="connsiteX4" fmla="*/ 0 w 2505456"/>
              <a:gd name="connsiteY4" fmla="*/ 950976 h 9509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5456" h="950976">
                <a:moveTo>
                  <a:pt x="0" y="950976"/>
                </a:moveTo>
                <a:lnTo>
                  <a:pt x="2505456" y="950976"/>
                </a:lnTo>
                <a:lnTo>
                  <a:pt x="2505456" y="0"/>
                </a:lnTo>
                <a:lnTo>
                  <a:pt x="0" y="0"/>
                </a:lnTo>
                <a:lnTo>
                  <a:pt x="0" y="950976"/>
                </a:lnTo>
              </a:path>
            </a:pathLst>
          </a:custGeom>
          <a:solidFill>
            <a:srgbClr val="EDEDE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189989" y="3536950"/>
            <a:ext cx="2518156" cy="963676"/>
          </a:xfrm>
          <a:custGeom>
            <a:avLst/>
            <a:gdLst>
              <a:gd name="connsiteX0" fmla="*/ 6350 w 2518156"/>
              <a:gd name="connsiteY0" fmla="*/ 957326 h 963676"/>
              <a:gd name="connsiteX1" fmla="*/ 2511806 w 2518156"/>
              <a:gd name="connsiteY1" fmla="*/ 957326 h 963676"/>
              <a:gd name="connsiteX2" fmla="*/ 2511806 w 2518156"/>
              <a:gd name="connsiteY2" fmla="*/ 6350 h 963676"/>
              <a:gd name="connsiteX3" fmla="*/ 6350 w 2518156"/>
              <a:gd name="connsiteY3" fmla="*/ 6350 h 963676"/>
              <a:gd name="connsiteX4" fmla="*/ 6350 w 2518156"/>
              <a:gd name="connsiteY4" fmla="*/ 957326 h 963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18156" h="963676">
                <a:moveTo>
                  <a:pt x="6350" y="957326"/>
                </a:moveTo>
                <a:lnTo>
                  <a:pt x="2511806" y="957326"/>
                </a:lnTo>
                <a:lnTo>
                  <a:pt x="2511806" y="6350"/>
                </a:lnTo>
                <a:lnTo>
                  <a:pt x="6350" y="6350"/>
                </a:lnTo>
                <a:lnTo>
                  <a:pt x="6350" y="957326"/>
                </a:lnTo>
              </a:path>
            </a:pathLst>
          </a:custGeom>
          <a:solidFill>
            <a:srgbClr val="000000">
              <a:alpha val="0"/>
            </a:srgbClr>
          </a:solidFill>
          <a:ln w="12700">
            <a:solidFill>
              <a:srgbClr val="C9C9C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800344" y="3716909"/>
            <a:ext cx="1927860" cy="847470"/>
          </a:xfrm>
          <a:custGeom>
            <a:avLst/>
            <a:gdLst>
              <a:gd name="connsiteX0" fmla="*/ 0 w 1927860"/>
              <a:gd name="connsiteY0" fmla="*/ 0 h 847470"/>
              <a:gd name="connsiteX1" fmla="*/ 963929 w 1927860"/>
              <a:gd name="connsiteY1" fmla="*/ 82169 h 847470"/>
              <a:gd name="connsiteX2" fmla="*/ 1927860 w 1927860"/>
              <a:gd name="connsiteY2" fmla="*/ 0 h 847470"/>
              <a:gd name="connsiteX3" fmla="*/ 1927860 w 1927860"/>
              <a:gd name="connsiteY3" fmla="*/ 765301 h 847470"/>
              <a:gd name="connsiteX4" fmla="*/ 963929 w 1927860"/>
              <a:gd name="connsiteY4" fmla="*/ 847470 h 847470"/>
              <a:gd name="connsiteX5" fmla="*/ 0 w 1927860"/>
              <a:gd name="connsiteY5" fmla="*/ 765301 h 847470"/>
              <a:gd name="connsiteX6" fmla="*/ 0 w 1927860"/>
              <a:gd name="connsiteY6" fmla="*/ 0 h 84747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927860" h="847470">
                <a:moveTo>
                  <a:pt x="0" y="0"/>
                </a:moveTo>
                <a:cubicBezTo>
                  <a:pt x="0" y="45465"/>
                  <a:pt x="431546" y="82169"/>
                  <a:pt x="963929" y="82169"/>
                </a:cubicBezTo>
                <a:cubicBezTo>
                  <a:pt x="1496313" y="82169"/>
                  <a:pt x="1927860" y="45465"/>
                  <a:pt x="1927860" y="0"/>
                </a:cubicBezTo>
                <a:lnTo>
                  <a:pt x="1927860" y="765301"/>
                </a:lnTo>
                <a:cubicBezTo>
                  <a:pt x="1927860" y="810640"/>
                  <a:pt x="1496313" y="847470"/>
                  <a:pt x="963929" y="847470"/>
                </a:cubicBezTo>
                <a:cubicBezTo>
                  <a:pt x="431546" y="847470"/>
                  <a:pt x="0" y="810640"/>
                  <a:pt x="0" y="765301"/>
                </a:cubicBezTo>
                <a:lnTo>
                  <a:pt x="0" y="0"/>
                </a:lnTo>
              </a:path>
            </a:pathLst>
          </a:custGeom>
          <a:solidFill>
            <a:srgbClr val="B9D4F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800344" y="3634740"/>
            <a:ext cx="1927860" cy="164338"/>
          </a:xfrm>
          <a:custGeom>
            <a:avLst/>
            <a:gdLst>
              <a:gd name="connsiteX0" fmla="*/ 0 w 1927860"/>
              <a:gd name="connsiteY0" fmla="*/ 82169 h 164338"/>
              <a:gd name="connsiteX1" fmla="*/ 963929 w 1927860"/>
              <a:gd name="connsiteY1" fmla="*/ 0 h 164338"/>
              <a:gd name="connsiteX2" fmla="*/ 1927860 w 1927860"/>
              <a:gd name="connsiteY2" fmla="*/ 82169 h 164338"/>
              <a:gd name="connsiteX3" fmla="*/ 963929 w 1927860"/>
              <a:gd name="connsiteY3" fmla="*/ 164338 h 164338"/>
              <a:gd name="connsiteX4" fmla="*/ 0 w 1927860"/>
              <a:gd name="connsiteY4" fmla="*/ 82169 h 1643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27860" h="164338">
                <a:moveTo>
                  <a:pt x="0" y="82169"/>
                </a:moveTo>
                <a:cubicBezTo>
                  <a:pt x="0" y="36829"/>
                  <a:pt x="431546" y="0"/>
                  <a:pt x="963929" y="0"/>
                </a:cubicBezTo>
                <a:cubicBezTo>
                  <a:pt x="1496313" y="0"/>
                  <a:pt x="1927860" y="36829"/>
                  <a:pt x="1927860" y="82169"/>
                </a:cubicBezTo>
                <a:cubicBezTo>
                  <a:pt x="1927860" y="127634"/>
                  <a:pt x="1496313" y="164338"/>
                  <a:pt x="963929" y="164338"/>
                </a:cubicBezTo>
                <a:cubicBezTo>
                  <a:pt x="431546" y="164338"/>
                  <a:pt x="0" y="127634"/>
                  <a:pt x="0" y="82169"/>
                </a:cubicBezTo>
              </a:path>
            </a:pathLst>
          </a:custGeom>
          <a:solidFill>
            <a:srgbClr val="D5E5F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793994" y="3628390"/>
            <a:ext cx="1940560" cy="177038"/>
          </a:xfrm>
          <a:custGeom>
            <a:avLst/>
            <a:gdLst>
              <a:gd name="connsiteX0" fmla="*/ 1934210 w 1940560"/>
              <a:gd name="connsiteY0" fmla="*/ 88519 h 177038"/>
              <a:gd name="connsiteX1" fmla="*/ 970279 w 1940560"/>
              <a:gd name="connsiteY1" fmla="*/ 170688 h 177038"/>
              <a:gd name="connsiteX2" fmla="*/ 6350 w 1940560"/>
              <a:gd name="connsiteY2" fmla="*/ 88519 h 177038"/>
              <a:gd name="connsiteX3" fmla="*/ 970279 w 1940560"/>
              <a:gd name="connsiteY3" fmla="*/ 6350 h 177038"/>
              <a:gd name="connsiteX4" fmla="*/ 1934210 w 1940560"/>
              <a:gd name="connsiteY4" fmla="*/ 88519 h 1770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40560" h="177038">
                <a:moveTo>
                  <a:pt x="1934210" y="88519"/>
                </a:moveTo>
                <a:cubicBezTo>
                  <a:pt x="1934210" y="133984"/>
                  <a:pt x="1502663" y="170688"/>
                  <a:pt x="970279" y="170688"/>
                </a:cubicBezTo>
                <a:cubicBezTo>
                  <a:pt x="437896" y="170688"/>
                  <a:pt x="6350" y="133984"/>
                  <a:pt x="6350" y="88519"/>
                </a:cubicBezTo>
                <a:cubicBezTo>
                  <a:pt x="6350" y="43179"/>
                  <a:pt x="437896" y="6350"/>
                  <a:pt x="970279" y="6350"/>
                </a:cubicBezTo>
                <a:cubicBezTo>
                  <a:pt x="1502663" y="6350"/>
                  <a:pt x="1934210" y="43179"/>
                  <a:pt x="1934210" y="88519"/>
                </a:cubicBezTo>
              </a:path>
            </a:pathLst>
          </a:custGeom>
          <a:solidFill>
            <a:srgbClr val="000000">
              <a:alpha val="0"/>
            </a:srgbClr>
          </a:solidFill>
          <a:ln w="12700">
            <a:solidFill>
              <a:srgbClr val="5B9BD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793994" y="3710559"/>
            <a:ext cx="1940560" cy="860170"/>
          </a:xfrm>
          <a:custGeom>
            <a:avLst/>
            <a:gdLst>
              <a:gd name="connsiteX0" fmla="*/ 1934210 w 1940560"/>
              <a:gd name="connsiteY0" fmla="*/ 6350 h 860170"/>
              <a:gd name="connsiteX1" fmla="*/ 1934210 w 1940560"/>
              <a:gd name="connsiteY1" fmla="*/ 771651 h 860170"/>
              <a:gd name="connsiteX2" fmla="*/ 970279 w 1940560"/>
              <a:gd name="connsiteY2" fmla="*/ 853820 h 860170"/>
              <a:gd name="connsiteX3" fmla="*/ 6350 w 1940560"/>
              <a:gd name="connsiteY3" fmla="*/ 771651 h 860170"/>
              <a:gd name="connsiteX4" fmla="*/ 6350 w 1940560"/>
              <a:gd name="connsiteY4" fmla="*/ 6350 h 86017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40560" h="860170">
                <a:moveTo>
                  <a:pt x="1934210" y="6350"/>
                </a:moveTo>
                <a:lnTo>
                  <a:pt x="1934210" y="771651"/>
                </a:lnTo>
                <a:cubicBezTo>
                  <a:pt x="1934210" y="816990"/>
                  <a:pt x="1502663" y="853820"/>
                  <a:pt x="970279" y="853820"/>
                </a:cubicBezTo>
                <a:cubicBezTo>
                  <a:pt x="437896" y="853820"/>
                  <a:pt x="6350" y="816990"/>
                  <a:pt x="6350" y="771651"/>
                </a:cubicBezTo>
                <a:lnTo>
                  <a:pt x="6350" y="6350"/>
                </a:lnTo>
              </a:path>
            </a:pathLst>
          </a:custGeom>
          <a:ln w="12700">
            <a:solidFill>
              <a:srgbClr val="5B9BD5">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641604" y="1054608"/>
            <a:ext cx="45719" cy="420624"/>
          </a:xfrm>
          <a:custGeom>
            <a:avLst/>
            <a:gdLst>
              <a:gd name="connsiteX0" fmla="*/ 22859 w 45719"/>
              <a:gd name="connsiteY0" fmla="*/ 0 h 420624"/>
              <a:gd name="connsiteX1" fmla="*/ 22859 w 45719"/>
              <a:gd name="connsiteY1" fmla="*/ 420624 h 420624"/>
            </a:gdLst>
            <a:ahLst/>
            <a:cxnLst>
              <a:cxn ang="0">
                <a:pos x="connsiteX0" y="connsiteY0"/>
              </a:cxn>
              <a:cxn ang="1">
                <a:pos x="connsiteX1" y="connsiteY1"/>
              </a:cxn>
            </a:cxnLst>
            <a:rect l="l" t="t" r="r" b="b"/>
            <a:pathLst>
              <a:path w="45719" h="420624">
                <a:moveTo>
                  <a:pt x="22859" y="0"/>
                </a:moveTo>
                <a:lnTo>
                  <a:pt x="22859" y="420624"/>
                </a:lnTo>
              </a:path>
            </a:pathLst>
          </a:custGeom>
          <a:ln w="76200">
            <a:solidFill>
              <a:srgbClr val="92D05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4002785" y="2052066"/>
            <a:ext cx="1217676" cy="672083"/>
          </a:xfrm>
          <a:custGeom>
            <a:avLst/>
            <a:gdLst>
              <a:gd name="connsiteX0" fmla="*/ 0 w 1217676"/>
              <a:gd name="connsiteY0" fmla="*/ 168020 h 672083"/>
              <a:gd name="connsiteX1" fmla="*/ 881634 w 1217676"/>
              <a:gd name="connsiteY1" fmla="*/ 168020 h 672083"/>
              <a:gd name="connsiteX2" fmla="*/ 881634 w 1217676"/>
              <a:gd name="connsiteY2" fmla="*/ 0 h 672083"/>
              <a:gd name="connsiteX3" fmla="*/ 1217676 w 1217676"/>
              <a:gd name="connsiteY3" fmla="*/ 336041 h 672083"/>
              <a:gd name="connsiteX4" fmla="*/ 881634 w 1217676"/>
              <a:gd name="connsiteY4" fmla="*/ 672083 h 672083"/>
              <a:gd name="connsiteX5" fmla="*/ 881634 w 1217676"/>
              <a:gd name="connsiteY5" fmla="*/ 504063 h 672083"/>
              <a:gd name="connsiteX6" fmla="*/ 0 w 1217676"/>
              <a:gd name="connsiteY6" fmla="*/ 504063 h 672083"/>
              <a:gd name="connsiteX7" fmla="*/ 0 w 1217676"/>
              <a:gd name="connsiteY7" fmla="*/ 168020 h 6720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217676" h="672083">
                <a:moveTo>
                  <a:pt x="0" y="168020"/>
                </a:moveTo>
                <a:lnTo>
                  <a:pt x="881634" y="168020"/>
                </a:lnTo>
                <a:lnTo>
                  <a:pt x="881634" y="0"/>
                </a:lnTo>
                <a:lnTo>
                  <a:pt x="1217676" y="336041"/>
                </a:lnTo>
                <a:lnTo>
                  <a:pt x="881634" y="672083"/>
                </a:lnTo>
                <a:lnTo>
                  <a:pt x="881634" y="504063"/>
                </a:lnTo>
                <a:lnTo>
                  <a:pt x="0" y="504063"/>
                </a:lnTo>
                <a:lnTo>
                  <a:pt x="0" y="168020"/>
                </a:lnTo>
              </a:path>
            </a:pathLst>
          </a:custGeom>
          <a:solidFill>
            <a:srgbClr val="BFBFB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992879" y="2042160"/>
            <a:ext cx="1237488" cy="691895"/>
          </a:xfrm>
          <a:custGeom>
            <a:avLst/>
            <a:gdLst>
              <a:gd name="connsiteX0" fmla="*/ 9905 w 1237488"/>
              <a:gd name="connsiteY0" fmla="*/ 177926 h 691895"/>
              <a:gd name="connsiteX1" fmla="*/ 891540 w 1237488"/>
              <a:gd name="connsiteY1" fmla="*/ 177926 h 691895"/>
              <a:gd name="connsiteX2" fmla="*/ 891540 w 1237488"/>
              <a:gd name="connsiteY2" fmla="*/ 9905 h 691895"/>
              <a:gd name="connsiteX3" fmla="*/ 1227582 w 1237488"/>
              <a:gd name="connsiteY3" fmla="*/ 345947 h 691895"/>
              <a:gd name="connsiteX4" fmla="*/ 891540 w 1237488"/>
              <a:gd name="connsiteY4" fmla="*/ 681989 h 691895"/>
              <a:gd name="connsiteX5" fmla="*/ 891540 w 1237488"/>
              <a:gd name="connsiteY5" fmla="*/ 513969 h 691895"/>
              <a:gd name="connsiteX6" fmla="*/ 9905 w 1237488"/>
              <a:gd name="connsiteY6" fmla="*/ 513969 h 691895"/>
              <a:gd name="connsiteX7" fmla="*/ 9905 w 1237488"/>
              <a:gd name="connsiteY7" fmla="*/ 177926 h 6918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237488" h="691895">
                <a:moveTo>
                  <a:pt x="9905" y="177926"/>
                </a:moveTo>
                <a:lnTo>
                  <a:pt x="891540" y="177926"/>
                </a:lnTo>
                <a:lnTo>
                  <a:pt x="891540" y="9905"/>
                </a:lnTo>
                <a:lnTo>
                  <a:pt x="1227582" y="345947"/>
                </a:lnTo>
                <a:lnTo>
                  <a:pt x="891540" y="681989"/>
                </a:lnTo>
                <a:lnTo>
                  <a:pt x="891540" y="513969"/>
                </a:lnTo>
                <a:lnTo>
                  <a:pt x="9905" y="513969"/>
                </a:lnTo>
                <a:lnTo>
                  <a:pt x="9905" y="177926"/>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6500621" y="2853689"/>
            <a:ext cx="672084" cy="676656"/>
          </a:xfrm>
          <a:custGeom>
            <a:avLst/>
            <a:gdLst>
              <a:gd name="connsiteX0" fmla="*/ 504063 w 672084"/>
              <a:gd name="connsiteY0" fmla="*/ 0 h 676656"/>
              <a:gd name="connsiteX1" fmla="*/ 504063 w 672084"/>
              <a:gd name="connsiteY1" fmla="*/ 340614 h 676656"/>
              <a:gd name="connsiteX2" fmla="*/ 672084 w 672084"/>
              <a:gd name="connsiteY2" fmla="*/ 340614 h 676656"/>
              <a:gd name="connsiteX3" fmla="*/ 336042 w 672084"/>
              <a:gd name="connsiteY3" fmla="*/ 676656 h 676656"/>
              <a:gd name="connsiteX4" fmla="*/ 0 w 672084"/>
              <a:gd name="connsiteY4" fmla="*/ 340614 h 676656"/>
              <a:gd name="connsiteX5" fmla="*/ 168021 w 672084"/>
              <a:gd name="connsiteY5" fmla="*/ 340614 h 676656"/>
              <a:gd name="connsiteX6" fmla="*/ 168021 w 672084"/>
              <a:gd name="connsiteY6" fmla="*/ 0 h 676656"/>
              <a:gd name="connsiteX7" fmla="*/ 504063 w 672084"/>
              <a:gd name="connsiteY7" fmla="*/ 0 h 6766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72084" h="676656">
                <a:moveTo>
                  <a:pt x="504063" y="0"/>
                </a:moveTo>
                <a:lnTo>
                  <a:pt x="504063" y="340614"/>
                </a:lnTo>
                <a:lnTo>
                  <a:pt x="672084" y="340614"/>
                </a:lnTo>
                <a:lnTo>
                  <a:pt x="336042" y="676656"/>
                </a:lnTo>
                <a:lnTo>
                  <a:pt x="0" y="340614"/>
                </a:lnTo>
                <a:lnTo>
                  <a:pt x="168021" y="340614"/>
                </a:lnTo>
                <a:lnTo>
                  <a:pt x="168021" y="0"/>
                </a:lnTo>
                <a:lnTo>
                  <a:pt x="504063" y="0"/>
                </a:lnTo>
              </a:path>
            </a:pathLst>
          </a:custGeom>
          <a:solidFill>
            <a:srgbClr val="BFBFB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6490715" y="2843783"/>
            <a:ext cx="691896" cy="696468"/>
          </a:xfrm>
          <a:custGeom>
            <a:avLst/>
            <a:gdLst>
              <a:gd name="connsiteX0" fmla="*/ 513969 w 691896"/>
              <a:gd name="connsiteY0" fmla="*/ 9905 h 696468"/>
              <a:gd name="connsiteX1" fmla="*/ 513969 w 691896"/>
              <a:gd name="connsiteY1" fmla="*/ 350520 h 696468"/>
              <a:gd name="connsiteX2" fmla="*/ 681990 w 691896"/>
              <a:gd name="connsiteY2" fmla="*/ 350520 h 696468"/>
              <a:gd name="connsiteX3" fmla="*/ 345948 w 691896"/>
              <a:gd name="connsiteY3" fmla="*/ 686562 h 696468"/>
              <a:gd name="connsiteX4" fmla="*/ 9905 w 691896"/>
              <a:gd name="connsiteY4" fmla="*/ 350520 h 696468"/>
              <a:gd name="connsiteX5" fmla="*/ 177927 w 691896"/>
              <a:gd name="connsiteY5" fmla="*/ 350520 h 696468"/>
              <a:gd name="connsiteX6" fmla="*/ 177927 w 691896"/>
              <a:gd name="connsiteY6" fmla="*/ 9905 h 696468"/>
              <a:gd name="connsiteX7" fmla="*/ 513969 w 691896"/>
              <a:gd name="connsiteY7" fmla="*/ 9905 h 6964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91896" h="696468">
                <a:moveTo>
                  <a:pt x="513969" y="9905"/>
                </a:moveTo>
                <a:lnTo>
                  <a:pt x="513969" y="350520"/>
                </a:lnTo>
                <a:lnTo>
                  <a:pt x="681990" y="350520"/>
                </a:lnTo>
                <a:lnTo>
                  <a:pt x="345948" y="686562"/>
                </a:lnTo>
                <a:lnTo>
                  <a:pt x="9905" y="350520"/>
                </a:lnTo>
                <a:lnTo>
                  <a:pt x="177927" y="350520"/>
                </a:lnTo>
                <a:lnTo>
                  <a:pt x="177927" y="9905"/>
                </a:lnTo>
                <a:lnTo>
                  <a:pt x="513969" y="9905"/>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3981450" y="3722370"/>
            <a:ext cx="1260347" cy="672084"/>
          </a:xfrm>
          <a:custGeom>
            <a:avLst/>
            <a:gdLst>
              <a:gd name="connsiteX0" fmla="*/ 1260347 w 1260347"/>
              <a:gd name="connsiteY0" fmla="*/ 504063 h 672084"/>
              <a:gd name="connsiteX1" fmla="*/ 336041 w 1260347"/>
              <a:gd name="connsiteY1" fmla="*/ 504063 h 672084"/>
              <a:gd name="connsiteX2" fmla="*/ 336041 w 1260347"/>
              <a:gd name="connsiteY2" fmla="*/ 672083 h 672084"/>
              <a:gd name="connsiteX3" fmla="*/ 0 w 1260347"/>
              <a:gd name="connsiteY3" fmla="*/ 336041 h 672084"/>
              <a:gd name="connsiteX4" fmla="*/ 336041 w 1260347"/>
              <a:gd name="connsiteY4" fmla="*/ 0 h 672084"/>
              <a:gd name="connsiteX5" fmla="*/ 336041 w 1260347"/>
              <a:gd name="connsiteY5" fmla="*/ 168020 h 672084"/>
              <a:gd name="connsiteX6" fmla="*/ 1260347 w 1260347"/>
              <a:gd name="connsiteY6" fmla="*/ 168020 h 672084"/>
              <a:gd name="connsiteX7" fmla="*/ 1260347 w 1260347"/>
              <a:gd name="connsiteY7" fmla="*/ 504063 h 67208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260347" h="672084">
                <a:moveTo>
                  <a:pt x="1260347" y="504063"/>
                </a:moveTo>
                <a:lnTo>
                  <a:pt x="336041" y="504063"/>
                </a:lnTo>
                <a:lnTo>
                  <a:pt x="336041" y="672083"/>
                </a:lnTo>
                <a:lnTo>
                  <a:pt x="0" y="336041"/>
                </a:lnTo>
                <a:lnTo>
                  <a:pt x="336041" y="0"/>
                </a:lnTo>
                <a:lnTo>
                  <a:pt x="336041" y="168020"/>
                </a:lnTo>
                <a:lnTo>
                  <a:pt x="1260347" y="168020"/>
                </a:lnTo>
                <a:lnTo>
                  <a:pt x="1260347" y="504063"/>
                </a:lnTo>
              </a:path>
            </a:pathLst>
          </a:custGeom>
          <a:solidFill>
            <a:srgbClr val="BFBFB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971544" y="3712464"/>
            <a:ext cx="1280159" cy="691896"/>
          </a:xfrm>
          <a:custGeom>
            <a:avLst/>
            <a:gdLst>
              <a:gd name="connsiteX0" fmla="*/ 1270253 w 1280159"/>
              <a:gd name="connsiteY0" fmla="*/ 513969 h 691896"/>
              <a:gd name="connsiteX1" fmla="*/ 345947 w 1280159"/>
              <a:gd name="connsiteY1" fmla="*/ 513969 h 691896"/>
              <a:gd name="connsiteX2" fmla="*/ 345947 w 1280159"/>
              <a:gd name="connsiteY2" fmla="*/ 681989 h 691896"/>
              <a:gd name="connsiteX3" fmla="*/ 9905 w 1280159"/>
              <a:gd name="connsiteY3" fmla="*/ 345947 h 691896"/>
              <a:gd name="connsiteX4" fmla="*/ 345947 w 1280159"/>
              <a:gd name="connsiteY4" fmla="*/ 9905 h 691896"/>
              <a:gd name="connsiteX5" fmla="*/ 345947 w 1280159"/>
              <a:gd name="connsiteY5" fmla="*/ 177926 h 691896"/>
              <a:gd name="connsiteX6" fmla="*/ 1270253 w 1280159"/>
              <a:gd name="connsiteY6" fmla="*/ 177926 h 691896"/>
              <a:gd name="connsiteX7" fmla="*/ 1270253 w 1280159"/>
              <a:gd name="connsiteY7" fmla="*/ 513969 h 6918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280159" h="691896">
                <a:moveTo>
                  <a:pt x="1270253" y="513969"/>
                </a:moveTo>
                <a:lnTo>
                  <a:pt x="345947" y="513969"/>
                </a:lnTo>
                <a:lnTo>
                  <a:pt x="345947" y="681989"/>
                </a:lnTo>
                <a:lnTo>
                  <a:pt x="9905" y="345947"/>
                </a:lnTo>
                <a:lnTo>
                  <a:pt x="345947" y="9905"/>
                </a:lnTo>
                <a:lnTo>
                  <a:pt x="345947" y="177926"/>
                </a:lnTo>
                <a:lnTo>
                  <a:pt x="1270253" y="177926"/>
                </a:lnTo>
                <a:lnTo>
                  <a:pt x="1270253" y="513969"/>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2263901" y="4665726"/>
            <a:ext cx="672083" cy="882395"/>
          </a:xfrm>
          <a:custGeom>
            <a:avLst/>
            <a:gdLst>
              <a:gd name="connsiteX0" fmla="*/ 504063 w 672083"/>
              <a:gd name="connsiteY0" fmla="*/ 0 h 882395"/>
              <a:gd name="connsiteX1" fmla="*/ 504063 w 672083"/>
              <a:gd name="connsiteY1" fmla="*/ 546353 h 882395"/>
              <a:gd name="connsiteX2" fmla="*/ 672083 w 672083"/>
              <a:gd name="connsiteY2" fmla="*/ 546353 h 882395"/>
              <a:gd name="connsiteX3" fmla="*/ 336042 w 672083"/>
              <a:gd name="connsiteY3" fmla="*/ 882395 h 882395"/>
              <a:gd name="connsiteX4" fmla="*/ 0 w 672083"/>
              <a:gd name="connsiteY4" fmla="*/ 546353 h 882395"/>
              <a:gd name="connsiteX5" fmla="*/ 168021 w 672083"/>
              <a:gd name="connsiteY5" fmla="*/ 546353 h 882395"/>
              <a:gd name="connsiteX6" fmla="*/ 168021 w 672083"/>
              <a:gd name="connsiteY6" fmla="*/ 0 h 882395"/>
              <a:gd name="connsiteX7" fmla="*/ 504063 w 672083"/>
              <a:gd name="connsiteY7" fmla="*/ 0 h 8823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72083" h="882395">
                <a:moveTo>
                  <a:pt x="504063" y="0"/>
                </a:moveTo>
                <a:lnTo>
                  <a:pt x="504063" y="546353"/>
                </a:lnTo>
                <a:lnTo>
                  <a:pt x="672083" y="546353"/>
                </a:lnTo>
                <a:lnTo>
                  <a:pt x="336042" y="882395"/>
                </a:lnTo>
                <a:lnTo>
                  <a:pt x="0" y="546353"/>
                </a:lnTo>
                <a:lnTo>
                  <a:pt x="168021" y="546353"/>
                </a:lnTo>
                <a:lnTo>
                  <a:pt x="168021" y="0"/>
                </a:lnTo>
                <a:lnTo>
                  <a:pt x="504063" y="0"/>
                </a:lnTo>
              </a:path>
            </a:pathLst>
          </a:custGeom>
          <a:solidFill>
            <a:srgbClr val="BFBFB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2253995" y="4655820"/>
            <a:ext cx="691895" cy="902207"/>
          </a:xfrm>
          <a:custGeom>
            <a:avLst/>
            <a:gdLst>
              <a:gd name="connsiteX0" fmla="*/ 513969 w 691895"/>
              <a:gd name="connsiteY0" fmla="*/ 9905 h 902207"/>
              <a:gd name="connsiteX1" fmla="*/ 513969 w 691895"/>
              <a:gd name="connsiteY1" fmla="*/ 556259 h 902207"/>
              <a:gd name="connsiteX2" fmla="*/ 681989 w 691895"/>
              <a:gd name="connsiteY2" fmla="*/ 556259 h 902207"/>
              <a:gd name="connsiteX3" fmla="*/ 345948 w 691895"/>
              <a:gd name="connsiteY3" fmla="*/ 892301 h 902207"/>
              <a:gd name="connsiteX4" fmla="*/ 9905 w 691895"/>
              <a:gd name="connsiteY4" fmla="*/ 556259 h 902207"/>
              <a:gd name="connsiteX5" fmla="*/ 177927 w 691895"/>
              <a:gd name="connsiteY5" fmla="*/ 556259 h 902207"/>
              <a:gd name="connsiteX6" fmla="*/ 177927 w 691895"/>
              <a:gd name="connsiteY6" fmla="*/ 9905 h 902207"/>
              <a:gd name="connsiteX7" fmla="*/ 513969 w 691895"/>
              <a:gd name="connsiteY7" fmla="*/ 9905 h 9022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91895" h="902207">
                <a:moveTo>
                  <a:pt x="513969" y="9905"/>
                </a:moveTo>
                <a:lnTo>
                  <a:pt x="513969" y="556259"/>
                </a:lnTo>
                <a:lnTo>
                  <a:pt x="681989" y="556259"/>
                </a:lnTo>
                <a:lnTo>
                  <a:pt x="345948" y="892301"/>
                </a:lnTo>
                <a:lnTo>
                  <a:pt x="9905" y="556259"/>
                </a:lnTo>
                <a:lnTo>
                  <a:pt x="177927" y="556259"/>
                </a:lnTo>
                <a:lnTo>
                  <a:pt x="177927" y="9905"/>
                </a:lnTo>
                <a:lnTo>
                  <a:pt x="513969" y="9905"/>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3429000" y="4930140"/>
            <a:ext cx="2500884" cy="992123"/>
          </a:xfrm>
          <a:custGeom>
            <a:avLst/>
            <a:gdLst>
              <a:gd name="connsiteX0" fmla="*/ 0 w 2500884"/>
              <a:gd name="connsiteY0" fmla="*/ 992123 h 992123"/>
              <a:gd name="connsiteX1" fmla="*/ 2500884 w 2500884"/>
              <a:gd name="connsiteY1" fmla="*/ 992123 h 992123"/>
              <a:gd name="connsiteX2" fmla="*/ 2500884 w 2500884"/>
              <a:gd name="connsiteY2" fmla="*/ 0 h 992123"/>
              <a:gd name="connsiteX3" fmla="*/ 0 w 2500884"/>
              <a:gd name="connsiteY3" fmla="*/ 0 h 992123"/>
              <a:gd name="connsiteX4" fmla="*/ 0 w 2500884"/>
              <a:gd name="connsiteY4" fmla="*/ 992123 h 992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0884" h="992123">
                <a:moveTo>
                  <a:pt x="0" y="992123"/>
                </a:moveTo>
                <a:lnTo>
                  <a:pt x="2500884" y="992123"/>
                </a:lnTo>
                <a:lnTo>
                  <a:pt x="2500884" y="0"/>
                </a:lnTo>
                <a:lnTo>
                  <a:pt x="0" y="0"/>
                </a:lnTo>
                <a:lnTo>
                  <a:pt x="0" y="992123"/>
                </a:lnTo>
              </a:path>
            </a:pathLst>
          </a:custGeom>
          <a:solidFill>
            <a:srgbClr val="E2F0D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3422650" y="4923790"/>
            <a:ext cx="2513584" cy="1004823"/>
          </a:xfrm>
          <a:custGeom>
            <a:avLst/>
            <a:gdLst>
              <a:gd name="connsiteX0" fmla="*/ 6350 w 2513584"/>
              <a:gd name="connsiteY0" fmla="*/ 998473 h 1004823"/>
              <a:gd name="connsiteX1" fmla="*/ 2507234 w 2513584"/>
              <a:gd name="connsiteY1" fmla="*/ 998473 h 1004823"/>
              <a:gd name="connsiteX2" fmla="*/ 2507234 w 2513584"/>
              <a:gd name="connsiteY2" fmla="*/ 6350 h 1004823"/>
              <a:gd name="connsiteX3" fmla="*/ 6350 w 2513584"/>
              <a:gd name="connsiteY3" fmla="*/ 6350 h 1004823"/>
              <a:gd name="connsiteX4" fmla="*/ 6350 w 2513584"/>
              <a:gd name="connsiteY4" fmla="*/ 998473 h 10048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13584" h="1004823">
                <a:moveTo>
                  <a:pt x="6350" y="998473"/>
                </a:moveTo>
                <a:lnTo>
                  <a:pt x="2507234" y="998473"/>
                </a:lnTo>
                <a:lnTo>
                  <a:pt x="2507234" y="6350"/>
                </a:lnTo>
                <a:lnTo>
                  <a:pt x="6350" y="6350"/>
                </a:lnTo>
                <a:lnTo>
                  <a:pt x="6350" y="998473"/>
                </a:lnTo>
              </a:path>
            </a:pathLst>
          </a:custGeom>
          <a:solidFill>
            <a:srgbClr val="000000">
              <a:alpha val="0"/>
            </a:srgbClr>
          </a:solidFill>
          <a:ln w="12700">
            <a:solidFill>
              <a:srgbClr val="54823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41400" y="1905000"/>
            <a:ext cx="736600" cy="736600"/>
          </a:xfrm>
          <a:prstGeom prst="rect">
            <a:avLst/>
          </a:prstGeom>
          <a:noFill/>
        </p:spPr>
      </p:pic>
      <p:pic>
        <p:nvPicPr>
          <p:cNvPr id="23" name="Picture 3"/>
          <p:cNvPicPr>
            <a:picLocks noChangeAspect="1" noChangeArrowheads="1"/>
          </p:cNvPicPr>
          <p:nvPr/>
        </p:nvPicPr>
        <p:blipFill>
          <a:blip r:embed="rId3"/>
          <a:srcRect/>
          <a:stretch>
            <a:fillRect/>
          </a:stretch>
        </p:blipFill>
        <p:spPr bwMode="auto">
          <a:xfrm>
            <a:off x="927100" y="5054600"/>
            <a:ext cx="1485900" cy="254000"/>
          </a:xfrm>
          <a:prstGeom prst="rect">
            <a:avLst/>
          </a:prstGeom>
          <a:noFill/>
        </p:spPr>
      </p:pic>
      <p:pic>
        <p:nvPicPr>
          <p:cNvPr id="24" name="Picture 3"/>
          <p:cNvPicPr>
            <a:picLocks noChangeAspect="1" noChangeArrowheads="1"/>
          </p:cNvPicPr>
          <p:nvPr/>
        </p:nvPicPr>
        <p:blipFill>
          <a:blip r:embed="rId4"/>
          <a:srcRect/>
          <a:stretch>
            <a:fillRect/>
          </a:stretch>
        </p:blipFill>
        <p:spPr bwMode="auto">
          <a:xfrm>
            <a:off x="3911600" y="1993900"/>
            <a:ext cx="1079500" cy="254000"/>
          </a:xfrm>
          <a:prstGeom prst="rect">
            <a:avLst/>
          </a:prstGeom>
          <a:noFill/>
        </p:spPr>
      </p:pic>
      <p:pic>
        <p:nvPicPr>
          <p:cNvPr id="25" name="Picture 3"/>
          <p:cNvPicPr>
            <a:picLocks noChangeAspect="1" noChangeArrowheads="1"/>
          </p:cNvPicPr>
          <p:nvPr/>
        </p:nvPicPr>
        <p:blipFill>
          <a:blip r:embed="rId5"/>
          <a:srcRect/>
          <a:stretch>
            <a:fillRect/>
          </a:stretch>
        </p:blipFill>
        <p:spPr bwMode="auto">
          <a:xfrm>
            <a:off x="4241800" y="3073400"/>
            <a:ext cx="4216400" cy="1828800"/>
          </a:xfrm>
          <a:prstGeom prst="rect">
            <a:avLst/>
          </a:prstGeom>
          <a:noFill/>
        </p:spPr>
      </p:pic>
      <p:sp>
        <p:nvSpPr>
          <p:cNvPr id="2" name="TextBox 1"/>
          <p:cNvSpPr txBox="1"/>
          <p:nvPr/>
        </p:nvSpPr>
        <p:spPr>
          <a:xfrm>
            <a:off x="660400" y="457200"/>
            <a:ext cx="7835478" cy="1084912"/>
          </a:xfrm>
          <a:prstGeom prst="rect">
            <a:avLst/>
          </a:prstGeom>
          <a:noFill/>
        </p:spPr>
        <p:txBody>
          <a:bodyPr wrap="none" lIns="0" tIns="0" rIns="0" rtlCol="0">
            <a:spAutoFit/>
          </a:bodyPr>
          <a:lstStyle/>
          <a:p>
            <a:pPr>
              <a:lnSpc>
                <a:spcPts val="3300"/>
              </a:lnSpc>
              <a:tabLst>
                <a:tab pos="114300" algn="l"/>
              </a:tabLst>
            </a:pPr>
            <a:r>
              <a:rPr lang="en-US" altLang="zh-CN" sz="3300" dirty="0" smtClean="0">
                <a:solidFill>
                  <a:srgbClr val="0070C0"/>
                </a:solidFill>
                <a:latin typeface="Microsoft YaHei UI" pitchFamily="18" charset="0"/>
                <a:cs typeface="Microsoft YaHei UI" pitchFamily="18" charset="0"/>
              </a:rPr>
              <a:t>语音分析解决方案</a:t>
            </a:r>
          </a:p>
          <a:p>
            <a:pPr>
              <a:lnSpc>
                <a:spcPts val="1000"/>
              </a:lnSpc>
            </a:pPr>
            <a:endParaRPr lang="en-US" altLang="zh-CN" dirty="0" smtClean="0"/>
          </a:p>
          <a:p>
            <a:pPr>
              <a:lnSpc>
                <a:spcPts val="2200"/>
              </a:lnSpc>
              <a:tabLst>
                <a:tab pos="114300" algn="l"/>
              </a:tabLst>
            </a:pPr>
            <a:r>
              <a:rPr lang="en-US" altLang="zh-CN" dirty="0" smtClean="0"/>
              <a:t>	</a:t>
            </a:r>
            <a:r>
              <a:rPr lang="en-US" altLang="zh-CN" sz="1406" dirty="0" smtClean="0">
                <a:solidFill>
                  <a:srgbClr val="0D0D0D"/>
                </a:solidFill>
                <a:latin typeface="Microsoft YaHei UI" pitchFamily="18" charset="0"/>
                <a:cs typeface="Microsoft YaHei UI" pitchFamily="18" charset="0"/>
              </a:rPr>
              <a:t>应用语音与语言核心技术，自动从海量录音中提取包含文本在内的各种信息，利用</a:t>
            </a:r>
            <a:r>
              <a:rPr lang="en-US" altLang="zh-CN" sz="1406" dirty="0" smtClean="0">
                <a:solidFill>
                  <a:srgbClr val="C00000"/>
                </a:solidFill>
                <a:latin typeface="Microsoft YaHei UI" pitchFamily="18" charset="0"/>
                <a:cs typeface="Microsoft YaHei UI" pitchFamily="18" charset="0"/>
              </a:rPr>
              <a:t>搜索及索引技术</a:t>
            </a:r>
          </a:p>
          <a:p>
            <a:pPr>
              <a:lnSpc>
                <a:spcPts val="1600"/>
              </a:lnSpc>
              <a:tabLst>
                <a:tab pos="114300" algn="l"/>
              </a:tabLst>
            </a:pPr>
            <a:r>
              <a:rPr lang="en-US" altLang="zh-CN" dirty="0" smtClean="0"/>
              <a:t>	</a:t>
            </a:r>
            <a:r>
              <a:rPr lang="en-US" altLang="zh-CN" sz="1403" dirty="0" smtClean="0">
                <a:solidFill>
                  <a:srgbClr val="0D0D0D"/>
                </a:solidFill>
                <a:latin typeface="Microsoft YaHei UI" pitchFamily="18" charset="0"/>
                <a:cs typeface="Microsoft YaHei UI" pitchFamily="18" charset="0"/>
              </a:rPr>
              <a:t>进行关键词检索、筛选、归类等，大幅提升</a:t>
            </a:r>
            <a:r>
              <a:rPr lang="en-US" altLang="zh-CN" sz="1403" dirty="0" smtClean="0">
                <a:solidFill>
                  <a:srgbClr val="C00000"/>
                </a:solidFill>
                <a:latin typeface="Microsoft YaHei UI" pitchFamily="18" charset="0"/>
                <a:cs typeface="Microsoft YaHei UI" pitchFamily="18" charset="0"/>
              </a:rPr>
              <a:t>工作效率</a:t>
            </a:r>
            <a:r>
              <a:rPr lang="en-US" altLang="zh-CN" sz="1403" dirty="0" smtClean="0">
                <a:solidFill>
                  <a:srgbClr val="0D0D0D"/>
                </a:solidFill>
                <a:latin typeface="Microsoft YaHei UI" pitchFamily="18" charset="0"/>
                <a:cs typeface="Microsoft YaHei UI" pitchFamily="18" charset="0"/>
              </a:rPr>
              <a:t>，挖掘分析</a:t>
            </a:r>
            <a:r>
              <a:rPr lang="en-US" altLang="zh-CN" sz="1403" dirty="0" smtClean="0">
                <a:solidFill>
                  <a:srgbClr val="C00000"/>
                </a:solidFill>
                <a:latin typeface="Microsoft YaHei UI" pitchFamily="18" charset="0"/>
                <a:cs typeface="Microsoft YaHei UI" pitchFamily="18" charset="0"/>
              </a:rPr>
              <a:t>有价值的信息</a:t>
            </a:r>
            <a:r>
              <a:rPr lang="en-US" altLang="zh-CN" sz="1403" dirty="0" smtClean="0">
                <a:solidFill>
                  <a:srgbClr val="0D0D0D"/>
                </a:solidFill>
                <a:latin typeface="Microsoft YaHei UI" pitchFamily="18" charset="0"/>
                <a:cs typeface="Microsoft YaHei UI" pitchFamily="18" charset="0"/>
              </a:rPr>
              <a:t>。</a:t>
            </a:r>
          </a:p>
        </p:txBody>
      </p:sp>
      <p:sp>
        <p:nvSpPr>
          <p:cNvPr id="27" name="TextBox 1"/>
          <p:cNvSpPr txBox="1"/>
          <p:nvPr/>
        </p:nvSpPr>
        <p:spPr>
          <a:xfrm>
            <a:off x="6946900" y="1841500"/>
            <a:ext cx="609600" cy="838200"/>
          </a:xfrm>
          <a:prstGeom prst="rect">
            <a:avLst/>
          </a:prstGeom>
          <a:noFill/>
        </p:spPr>
        <p:txBody>
          <a:bodyPr wrap="none" lIns="0" tIns="0" rIns="0" rtlCol="0">
            <a:spAutoFit/>
          </a:bodyPr>
          <a:lstStyle/>
          <a:p>
            <a:pPr>
              <a:lnSpc>
                <a:spcPts val="1500"/>
              </a:lnSpc>
              <a:tabLst/>
            </a:pPr>
            <a:r>
              <a:rPr lang="en-US" altLang="zh-CN" sz="1200" dirty="0" smtClean="0">
                <a:solidFill>
                  <a:srgbClr val="000000"/>
                </a:solidFill>
                <a:latin typeface="Microsoft YaHei UI" pitchFamily="18" charset="0"/>
                <a:cs typeface="Microsoft YaHei UI" pitchFamily="18" charset="0"/>
              </a:rPr>
              <a:t>音素识别</a:t>
            </a:r>
          </a:p>
          <a:p>
            <a:pPr>
              <a:lnSpc>
                <a:spcPts val="1700"/>
              </a:lnSpc>
              <a:tabLst/>
            </a:pPr>
            <a:r>
              <a:rPr lang="en-US" altLang="zh-CN" sz="1200" b="1" dirty="0" smtClean="0">
                <a:solidFill>
                  <a:srgbClr val="FF0000"/>
                </a:solidFill>
                <a:latin typeface="Microsoft YaHei UI" pitchFamily="18" charset="0"/>
                <a:cs typeface="Microsoft YaHei UI" pitchFamily="18" charset="0"/>
              </a:rPr>
              <a:t>情绪侦测</a:t>
            </a:r>
          </a:p>
          <a:p>
            <a:pPr>
              <a:lnSpc>
                <a:spcPts val="1500"/>
              </a:lnSpc>
              <a:tabLst/>
            </a:pPr>
            <a:r>
              <a:rPr lang="en-US" altLang="zh-CN" sz="1202" b="1" dirty="0" smtClean="0">
                <a:solidFill>
                  <a:srgbClr val="FF0000"/>
                </a:solidFill>
                <a:latin typeface="Microsoft YaHei UI" pitchFamily="18" charset="0"/>
                <a:cs typeface="Microsoft YaHei UI" pitchFamily="18" charset="0"/>
              </a:rPr>
              <a:t>语速检测</a:t>
            </a:r>
          </a:p>
          <a:p>
            <a:pPr>
              <a:lnSpc>
                <a:spcPts val="1700"/>
              </a:lnSpc>
              <a:tabLst/>
            </a:pPr>
            <a:r>
              <a:rPr lang="en-US" altLang="zh-CN" sz="1200" b="1" dirty="0" smtClean="0">
                <a:solidFill>
                  <a:srgbClr val="FF0000"/>
                </a:solidFill>
                <a:latin typeface="Microsoft YaHei UI" pitchFamily="18" charset="0"/>
                <a:cs typeface="Microsoft YaHei UI" pitchFamily="18" charset="0"/>
              </a:rPr>
              <a:t>声纹识别</a:t>
            </a:r>
          </a:p>
        </p:txBody>
      </p:sp>
      <p:sp>
        <p:nvSpPr>
          <p:cNvPr id="28" name="TextBox 1"/>
          <p:cNvSpPr txBox="1"/>
          <p:nvPr/>
        </p:nvSpPr>
        <p:spPr>
          <a:xfrm>
            <a:off x="6032500" y="1854200"/>
            <a:ext cx="609600" cy="812800"/>
          </a:xfrm>
          <a:prstGeom prst="rect">
            <a:avLst/>
          </a:prstGeom>
          <a:noFill/>
        </p:spPr>
        <p:txBody>
          <a:bodyPr wrap="none" lIns="0" tIns="0" rIns="0" rtlCol="0">
            <a:spAutoFit/>
          </a:bodyPr>
          <a:lstStyle/>
          <a:p>
            <a:pPr>
              <a:lnSpc>
                <a:spcPts val="1500"/>
              </a:lnSpc>
              <a:tabLst/>
            </a:pPr>
            <a:r>
              <a:rPr lang="en-US" altLang="zh-CN" sz="1200" b="1" dirty="0" smtClean="0">
                <a:solidFill>
                  <a:srgbClr val="FF0000"/>
                </a:solidFill>
                <a:latin typeface="Microsoft YaHei UI" pitchFamily="18" charset="0"/>
                <a:cs typeface="Microsoft YaHei UI" pitchFamily="18" charset="0"/>
              </a:rPr>
              <a:t>全文转写</a:t>
            </a:r>
          </a:p>
          <a:p>
            <a:pPr>
              <a:lnSpc>
                <a:spcPts val="1500"/>
              </a:lnSpc>
              <a:tabLst/>
            </a:pPr>
            <a:r>
              <a:rPr lang="en-US" altLang="zh-CN" sz="1200" dirty="0" smtClean="0">
                <a:solidFill>
                  <a:srgbClr val="000000"/>
                </a:solidFill>
                <a:latin typeface="Microsoft YaHei UI" pitchFamily="18" charset="0"/>
                <a:cs typeface="Microsoft YaHei UI" pitchFamily="18" charset="0"/>
              </a:rPr>
              <a:t>话者分离</a:t>
            </a:r>
          </a:p>
          <a:p>
            <a:pPr>
              <a:lnSpc>
                <a:spcPts val="1600"/>
              </a:lnSpc>
              <a:tabLst/>
            </a:pPr>
            <a:r>
              <a:rPr lang="en-US" altLang="zh-CN" sz="1200" dirty="0" smtClean="0">
                <a:solidFill>
                  <a:srgbClr val="000000"/>
                </a:solidFill>
                <a:latin typeface="Microsoft YaHei UI" pitchFamily="18" charset="0"/>
                <a:cs typeface="Microsoft YaHei UI" pitchFamily="18" charset="0"/>
              </a:rPr>
              <a:t>静音识别</a:t>
            </a:r>
          </a:p>
          <a:p>
            <a:pPr>
              <a:lnSpc>
                <a:spcPts val="1600"/>
              </a:lnSpc>
              <a:tabLst/>
            </a:pPr>
            <a:r>
              <a:rPr lang="en-US" altLang="zh-CN" sz="1200" dirty="0" smtClean="0">
                <a:solidFill>
                  <a:srgbClr val="000000"/>
                </a:solidFill>
                <a:latin typeface="Microsoft YaHei UI" pitchFamily="18" charset="0"/>
                <a:cs typeface="Microsoft YaHei UI" pitchFamily="18" charset="0"/>
              </a:rPr>
              <a:t>时间边界</a:t>
            </a:r>
          </a:p>
        </p:txBody>
      </p:sp>
      <p:sp>
        <p:nvSpPr>
          <p:cNvPr id="29" name="TextBox 1"/>
          <p:cNvSpPr txBox="1"/>
          <p:nvPr/>
        </p:nvSpPr>
        <p:spPr>
          <a:xfrm>
            <a:off x="1663700" y="3606800"/>
            <a:ext cx="609600" cy="850900"/>
          </a:xfrm>
          <a:prstGeom prst="rect">
            <a:avLst/>
          </a:prstGeom>
          <a:noFill/>
        </p:spPr>
        <p:txBody>
          <a:bodyPr wrap="none" lIns="0" tIns="0" rIns="0" rtlCol="0">
            <a:spAutoFit/>
          </a:bodyPr>
          <a:lstStyle/>
          <a:p>
            <a:pPr>
              <a:lnSpc>
                <a:spcPts val="1500"/>
              </a:lnSpc>
              <a:tabLst/>
            </a:pPr>
            <a:r>
              <a:rPr lang="en-US" altLang="zh-CN" sz="1200" b="1" dirty="0" smtClean="0">
                <a:solidFill>
                  <a:srgbClr val="FF0000"/>
                </a:solidFill>
                <a:latin typeface="Microsoft YaHei UI" pitchFamily="18" charset="0"/>
                <a:cs typeface="Microsoft YaHei UI" pitchFamily="18" charset="0"/>
              </a:rPr>
              <a:t>分类趋势</a:t>
            </a:r>
          </a:p>
          <a:p>
            <a:pPr>
              <a:lnSpc>
                <a:spcPts val="1700"/>
              </a:lnSpc>
              <a:tabLst/>
            </a:pPr>
            <a:r>
              <a:rPr lang="en-US" altLang="zh-CN" sz="1200" dirty="0" smtClean="0">
                <a:solidFill>
                  <a:srgbClr val="000000"/>
                </a:solidFill>
                <a:latin typeface="Microsoft YaHei UI" pitchFamily="18" charset="0"/>
                <a:cs typeface="Microsoft YaHei UI" pitchFamily="18" charset="0"/>
              </a:rPr>
              <a:t>交叉分析</a:t>
            </a:r>
          </a:p>
          <a:p>
            <a:pPr>
              <a:lnSpc>
                <a:spcPts val="1700"/>
              </a:lnSpc>
              <a:tabLst/>
            </a:pPr>
            <a:r>
              <a:rPr lang="en-US" altLang="zh-CN" sz="1200" b="1" dirty="0" smtClean="0">
                <a:solidFill>
                  <a:srgbClr val="FF0000"/>
                </a:solidFill>
                <a:latin typeface="Microsoft YaHei UI" pitchFamily="18" charset="0"/>
                <a:cs typeface="Microsoft YaHei UI" pitchFamily="18" charset="0"/>
              </a:rPr>
              <a:t>原因挖掘</a:t>
            </a:r>
          </a:p>
          <a:p>
            <a:pPr>
              <a:lnSpc>
                <a:spcPts val="1600"/>
              </a:lnSpc>
              <a:tabLst/>
            </a:pPr>
            <a:r>
              <a:rPr lang="en-US" altLang="zh-CN" sz="1200" dirty="0" smtClean="0">
                <a:solidFill>
                  <a:srgbClr val="000000"/>
                </a:solidFill>
                <a:latin typeface="Microsoft YaHei UI" pitchFamily="18" charset="0"/>
                <a:cs typeface="Microsoft YaHei UI" pitchFamily="18" charset="0"/>
              </a:rPr>
              <a:t>领域词库</a:t>
            </a:r>
          </a:p>
        </p:txBody>
      </p:sp>
      <p:sp>
        <p:nvSpPr>
          <p:cNvPr id="30" name="TextBox 1"/>
          <p:cNvSpPr txBox="1"/>
          <p:nvPr/>
        </p:nvSpPr>
        <p:spPr>
          <a:xfrm>
            <a:off x="2641600" y="3594100"/>
            <a:ext cx="609600" cy="863600"/>
          </a:xfrm>
          <a:prstGeom prst="rect">
            <a:avLst/>
          </a:prstGeom>
          <a:noFill/>
        </p:spPr>
        <p:txBody>
          <a:bodyPr wrap="none" lIns="0" tIns="0" rIns="0" rtlCol="0">
            <a:spAutoFit/>
          </a:bodyPr>
          <a:lstStyle/>
          <a:p>
            <a:pPr>
              <a:lnSpc>
                <a:spcPts val="1500"/>
              </a:lnSpc>
              <a:tabLst/>
            </a:pPr>
            <a:r>
              <a:rPr lang="en-US" altLang="zh-CN" sz="1200" b="1" dirty="0" smtClean="0">
                <a:solidFill>
                  <a:srgbClr val="FF0000"/>
                </a:solidFill>
                <a:latin typeface="Microsoft YaHei UI" pitchFamily="18" charset="0"/>
                <a:cs typeface="Microsoft YaHei UI" pitchFamily="18" charset="0"/>
              </a:rPr>
              <a:t>热点趋势</a:t>
            </a:r>
          </a:p>
          <a:p>
            <a:pPr>
              <a:lnSpc>
                <a:spcPts val="1800"/>
              </a:lnSpc>
              <a:tabLst/>
            </a:pPr>
            <a:r>
              <a:rPr lang="en-US" altLang="zh-CN" sz="1200" dirty="0" smtClean="0">
                <a:solidFill>
                  <a:srgbClr val="000000"/>
                </a:solidFill>
                <a:latin typeface="Microsoft YaHei UI" pitchFamily="18" charset="0"/>
                <a:cs typeface="Microsoft YaHei UI" pitchFamily="18" charset="0"/>
              </a:rPr>
              <a:t>建模管理</a:t>
            </a:r>
          </a:p>
          <a:p>
            <a:pPr>
              <a:lnSpc>
                <a:spcPts val="1700"/>
              </a:lnSpc>
              <a:tabLst/>
            </a:pPr>
            <a:r>
              <a:rPr lang="en-US" altLang="zh-CN" sz="1200" dirty="0" smtClean="0">
                <a:solidFill>
                  <a:srgbClr val="000000"/>
                </a:solidFill>
                <a:latin typeface="Microsoft YaHei UI" pitchFamily="18" charset="0"/>
                <a:cs typeface="Microsoft YaHei UI" pitchFamily="18" charset="0"/>
              </a:rPr>
              <a:t>专题分析</a:t>
            </a:r>
          </a:p>
          <a:p>
            <a:pPr>
              <a:lnSpc>
                <a:spcPts val="1700"/>
              </a:lnSpc>
              <a:tabLst/>
            </a:pPr>
            <a:r>
              <a:rPr lang="en-US" altLang="zh-CN" sz="1200" dirty="0" smtClean="0">
                <a:solidFill>
                  <a:srgbClr val="000000"/>
                </a:solidFill>
                <a:latin typeface="Microsoft YaHei UI" pitchFamily="18" charset="0"/>
                <a:cs typeface="Microsoft YaHei UI" pitchFamily="18" charset="0"/>
              </a:rPr>
              <a:t>文法搜索</a:t>
            </a:r>
          </a:p>
        </p:txBody>
      </p:sp>
      <p:sp>
        <p:nvSpPr>
          <p:cNvPr id="31" name="TextBox 1"/>
          <p:cNvSpPr txBox="1"/>
          <p:nvPr/>
        </p:nvSpPr>
        <p:spPr>
          <a:xfrm>
            <a:off x="1892300" y="2032000"/>
            <a:ext cx="1714500" cy="469900"/>
          </a:xfrm>
          <a:prstGeom prst="rect">
            <a:avLst/>
          </a:prstGeom>
          <a:noFill/>
        </p:spPr>
        <p:txBody>
          <a:bodyPr wrap="none" lIns="0" tIns="0" rIns="0" rtlCol="0">
            <a:spAutoFit/>
          </a:bodyPr>
          <a:lstStyle/>
          <a:p>
            <a:pPr>
              <a:lnSpc>
                <a:spcPts val="1900"/>
              </a:lnSpc>
              <a:tabLst/>
            </a:pPr>
            <a:r>
              <a:rPr lang="en-US" altLang="zh-CN" sz="1500" dirty="0" smtClean="0">
                <a:solidFill>
                  <a:srgbClr val="000000"/>
                </a:solidFill>
                <a:latin typeface="Microsoft YaHei UI" pitchFamily="18" charset="0"/>
                <a:cs typeface="Microsoft YaHei UI" pitchFamily="18" charset="0"/>
              </a:rPr>
              <a:t>呼叫中心海量非结构</a:t>
            </a:r>
          </a:p>
          <a:p>
            <a:pPr>
              <a:lnSpc>
                <a:spcPts val="1700"/>
              </a:lnSpc>
              <a:tabLst/>
            </a:pPr>
            <a:r>
              <a:rPr lang="en-US" altLang="zh-CN" sz="1500" dirty="0" smtClean="0">
                <a:solidFill>
                  <a:srgbClr val="000000"/>
                </a:solidFill>
                <a:latin typeface="Microsoft YaHei UI" pitchFamily="18" charset="0"/>
                <a:cs typeface="Microsoft YaHei UI" pitchFamily="18" charset="0"/>
              </a:rPr>
              <a:t>化语音数据通话录音</a:t>
            </a:r>
          </a:p>
        </p:txBody>
      </p:sp>
      <p:sp>
        <p:nvSpPr>
          <p:cNvPr id="1024" name="TextBox 1"/>
          <p:cNvSpPr txBox="1"/>
          <p:nvPr/>
        </p:nvSpPr>
        <p:spPr>
          <a:xfrm>
            <a:off x="4038600" y="1790700"/>
            <a:ext cx="800100" cy="254000"/>
          </a:xfrm>
          <a:prstGeom prst="rect">
            <a:avLst/>
          </a:prstGeom>
          <a:noFill/>
        </p:spPr>
        <p:txBody>
          <a:bodyPr wrap="none" lIns="0" tIns="0" rIns="0" rtlCol="0">
            <a:spAutoFit/>
          </a:bodyPr>
          <a:lstStyle/>
          <a:p>
            <a:pPr>
              <a:lnSpc>
                <a:spcPts val="2000"/>
              </a:lnSpc>
              <a:tabLst/>
            </a:pPr>
            <a:r>
              <a:rPr lang="en-US" altLang="zh-CN" sz="1596" b="1" dirty="0" smtClean="0">
                <a:solidFill>
                  <a:srgbClr val="604A7B"/>
                </a:solidFill>
                <a:latin typeface="Microsoft YaHei UI" pitchFamily="18" charset="0"/>
                <a:cs typeface="Microsoft YaHei UI" pitchFamily="18" charset="0"/>
              </a:rPr>
              <a:t>语音转写</a:t>
            </a:r>
          </a:p>
        </p:txBody>
      </p:sp>
      <p:sp>
        <p:nvSpPr>
          <p:cNvPr id="1025" name="TextBox 1"/>
          <p:cNvSpPr txBox="1"/>
          <p:nvPr/>
        </p:nvSpPr>
        <p:spPr>
          <a:xfrm>
            <a:off x="7239000" y="2882900"/>
            <a:ext cx="800100" cy="254000"/>
          </a:xfrm>
          <a:prstGeom prst="rect">
            <a:avLst/>
          </a:prstGeom>
          <a:noFill/>
        </p:spPr>
        <p:txBody>
          <a:bodyPr wrap="none" lIns="0" tIns="0" rIns="0" rtlCol="0">
            <a:spAutoFit/>
          </a:bodyPr>
          <a:lstStyle/>
          <a:p>
            <a:pPr>
              <a:lnSpc>
                <a:spcPts val="2000"/>
              </a:lnSpc>
              <a:tabLst/>
            </a:pPr>
            <a:r>
              <a:rPr lang="en-US" altLang="zh-CN" sz="1596" b="1" dirty="0" smtClean="0">
                <a:solidFill>
                  <a:srgbClr val="E46C0A"/>
                </a:solidFill>
                <a:latin typeface="Microsoft YaHei UI" pitchFamily="18" charset="0"/>
                <a:cs typeface="Microsoft YaHei UI" pitchFamily="18" charset="0"/>
              </a:rPr>
              <a:t>索引搜索</a:t>
            </a:r>
          </a:p>
        </p:txBody>
      </p:sp>
      <p:sp>
        <p:nvSpPr>
          <p:cNvPr id="1026" name="TextBox 1"/>
          <p:cNvSpPr txBox="1"/>
          <p:nvPr/>
        </p:nvSpPr>
        <p:spPr>
          <a:xfrm>
            <a:off x="4381500" y="3517900"/>
            <a:ext cx="800100" cy="254000"/>
          </a:xfrm>
          <a:prstGeom prst="rect">
            <a:avLst/>
          </a:prstGeom>
          <a:noFill/>
        </p:spPr>
        <p:txBody>
          <a:bodyPr wrap="none" lIns="0" tIns="0" rIns="0" rtlCol="0">
            <a:spAutoFit/>
          </a:bodyPr>
          <a:lstStyle/>
          <a:p>
            <a:pPr>
              <a:lnSpc>
                <a:spcPts val="2000"/>
              </a:lnSpc>
              <a:tabLst/>
            </a:pPr>
            <a:r>
              <a:rPr lang="en-US" altLang="zh-CN" sz="1598" b="1" dirty="0" smtClean="0">
                <a:solidFill>
                  <a:srgbClr val="77933C"/>
                </a:solidFill>
                <a:latin typeface="Microsoft YaHei UI" pitchFamily="18" charset="0"/>
                <a:cs typeface="Microsoft YaHei UI" pitchFamily="18" charset="0"/>
              </a:rPr>
              <a:t>文本挖掘</a:t>
            </a:r>
          </a:p>
        </p:txBody>
      </p:sp>
      <p:sp>
        <p:nvSpPr>
          <p:cNvPr id="1028" name="TextBox 1"/>
          <p:cNvSpPr txBox="1"/>
          <p:nvPr/>
        </p:nvSpPr>
        <p:spPr>
          <a:xfrm>
            <a:off x="1054100" y="4851400"/>
            <a:ext cx="1206500" cy="254000"/>
          </a:xfrm>
          <a:prstGeom prst="rect">
            <a:avLst/>
          </a:prstGeom>
          <a:noFill/>
        </p:spPr>
        <p:txBody>
          <a:bodyPr wrap="none" lIns="0" tIns="0" rIns="0" rtlCol="0">
            <a:spAutoFit/>
          </a:bodyPr>
          <a:lstStyle/>
          <a:p>
            <a:pPr>
              <a:lnSpc>
                <a:spcPts val="2000"/>
              </a:lnSpc>
              <a:tabLst/>
            </a:pPr>
            <a:r>
              <a:rPr lang="en-US" altLang="zh-CN" sz="1596" b="1" dirty="0" smtClean="0">
                <a:solidFill>
                  <a:srgbClr val="8EB4E3"/>
                </a:solidFill>
                <a:latin typeface="Microsoft YaHei UI" pitchFamily="18" charset="0"/>
                <a:cs typeface="Microsoft YaHei UI" pitchFamily="18" charset="0"/>
              </a:rPr>
              <a:t>提供重要信息</a:t>
            </a:r>
          </a:p>
        </p:txBody>
      </p:sp>
      <p:sp>
        <p:nvSpPr>
          <p:cNvPr id="1029" name="TextBox 1"/>
          <p:cNvSpPr txBox="1"/>
          <p:nvPr/>
        </p:nvSpPr>
        <p:spPr>
          <a:xfrm>
            <a:off x="3644900" y="5118100"/>
            <a:ext cx="723900" cy="647700"/>
          </a:xfrm>
          <a:prstGeom prst="rect">
            <a:avLst/>
          </a:prstGeom>
          <a:noFill/>
        </p:spPr>
        <p:txBody>
          <a:bodyPr wrap="none" lIns="0" tIns="0" rIns="0" rtlCol="0">
            <a:spAutoFit/>
          </a:bodyPr>
          <a:lstStyle/>
          <a:p>
            <a:pPr>
              <a:lnSpc>
                <a:spcPts val="1800"/>
              </a:lnSpc>
              <a:tabLst/>
            </a:pPr>
            <a:r>
              <a:rPr lang="en-US" altLang="zh-CN" sz="1403" dirty="0" smtClean="0">
                <a:solidFill>
                  <a:srgbClr val="000000"/>
                </a:solidFill>
                <a:latin typeface="Microsoft YaHei UI" pitchFamily="18" charset="0"/>
                <a:cs typeface="Microsoft YaHei UI" pitchFamily="18" charset="0"/>
              </a:rPr>
              <a:t>来电原因</a:t>
            </a:r>
          </a:p>
          <a:p>
            <a:pPr>
              <a:lnSpc>
                <a:spcPts val="1600"/>
              </a:lnSpc>
              <a:tabLst/>
            </a:pPr>
            <a:r>
              <a:rPr lang="en-US" altLang="zh-CN" sz="1403" dirty="0" smtClean="0">
                <a:solidFill>
                  <a:srgbClr val="000000"/>
                </a:solidFill>
                <a:latin typeface="Microsoft YaHei UI" pitchFamily="18" charset="0"/>
                <a:cs typeface="Microsoft YaHei UI" pitchFamily="18" charset="0"/>
              </a:rPr>
              <a:t>营销机会</a:t>
            </a:r>
          </a:p>
          <a:p>
            <a:pPr>
              <a:lnSpc>
                <a:spcPts val="1600"/>
              </a:lnSpc>
              <a:tabLst/>
            </a:pPr>
            <a:r>
              <a:rPr lang="en-US" altLang="zh-CN" sz="1403" dirty="0" smtClean="0">
                <a:solidFill>
                  <a:srgbClr val="000000"/>
                </a:solidFill>
                <a:latin typeface="Microsoft YaHei UI" pitchFamily="18" charset="0"/>
                <a:cs typeface="Microsoft YaHei UI" pitchFamily="18" charset="0"/>
              </a:rPr>
              <a:t>竞争情报</a:t>
            </a:r>
          </a:p>
        </p:txBody>
      </p:sp>
      <p:sp>
        <p:nvSpPr>
          <p:cNvPr id="1030" name="TextBox 1"/>
          <p:cNvSpPr txBox="1"/>
          <p:nvPr/>
        </p:nvSpPr>
        <p:spPr>
          <a:xfrm>
            <a:off x="4775200" y="5118100"/>
            <a:ext cx="723900" cy="647700"/>
          </a:xfrm>
          <a:prstGeom prst="rect">
            <a:avLst/>
          </a:prstGeom>
          <a:noFill/>
        </p:spPr>
        <p:txBody>
          <a:bodyPr wrap="none" lIns="0" tIns="0" rIns="0" rtlCol="0">
            <a:spAutoFit/>
          </a:bodyPr>
          <a:lstStyle/>
          <a:p>
            <a:pPr>
              <a:lnSpc>
                <a:spcPts val="1800"/>
              </a:lnSpc>
              <a:tabLst/>
            </a:pPr>
            <a:r>
              <a:rPr lang="en-US" altLang="zh-CN" sz="1403" dirty="0" smtClean="0">
                <a:solidFill>
                  <a:srgbClr val="000000"/>
                </a:solidFill>
                <a:latin typeface="Microsoft YaHei UI" pitchFamily="18" charset="0"/>
                <a:cs typeface="Microsoft YaHei UI" pitchFamily="18" charset="0"/>
              </a:rPr>
              <a:t>通话热点</a:t>
            </a:r>
          </a:p>
          <a:p>
            <a:pPr>
              <a:lnSpc>
                <a:spcPts val="1600"/>
              </a:lnSpc>
              <a:tabLst/>
            </a:pPr>
            <a:r>
              <a:rPr lang="en-US" altLang="zh-CN" sz="1403" dirty="0" smtClean="0">
                <a:solidFill>
                  <a:srgbClr val="000000"/>
                </a:solidFill>
                <a:latin typeface="Microsoft YaHei UI" pitchFamily="18" charset="0"/>
                <a:cs typeface="Microsoft YaHei UI" pitchFamily="18" charset="0"/>
              </a:rPr>
              <a:t>服务质量</a:t>
            </a:r>
          </a:p>
          <a:p>
            <a:pPr>
              <a:lnSpc>
                <a:spcPts val="1600"/>
              </a:lnSpc>
              <a:tabLst/>
            </a:pPr>
            <a:r>
              <a:rPr lang="en-US" altLang="zh-CN" sz="1403" dirty="0" smtClean="0">
                <a:solidFill>
                  <a:srgbClr val="000000"/>
                </a:solidFill>
                <a:latin typeface="Microsoft YaHei UI" pitchFamily="18" charset="0"/>
                <a:cs typeface="Microsoft YaHei UI" pitchFamily="18" charset="0"/>
              </a:rPr>
              <a:t>营销反馈</a:t>
            </a:r>
          </a:p>
        </p:txBody>
      </p:sp>
      <p:sp>
        <p:nvSpPr>
          <p:cNvPr id="1031" name="TextBox 1"/>
          <p:cNvSpPr txBox="1"/>
          <p:nvPr/>
        </p:nvSpPr>
        <p:spPr>
          <a:xfrm>
            <a:off x="6096000" y="5181600"/>
            <a:ext cx="1701800" cy="469900"/>
          </a:xfrm>
          <a:prstGeom prst="rect">
            <a:avLst/>
          </a:prstGeom>
          <a:noFill/>
        </p:spPr>
        <p:txBody>
          <a:bodyPr wrap="none" lIns="0" tIns="0" rIns="0" rtlCol="0">
            <a:spAutoFit/>
          </a:bodyPr>
          <a:lstStyle/>
          <a:p>
            <a:pPr>
              <a:lnSpc>
                <a:spcPts val="1900"/>
              </a:lnSpc>
              <a:tabLst/>
            </a:pPr>
            <a:r>
              <a:rPr lang="en-US" altLang="zh-CN" sz="1500" dirty="0" smtClean="0">
                <a:solidFill>
                  <a:srgbClr val="000000"/>
                </a:solidFill>
                <a:latin typeface="Microsoft YaHei UI" pitchFamily="18" charset="0"/>
                <a:cs typeface="Microsoft YaHei UI" pitchFamily="18" charset="0"/>
              </a:rPr>
              <a:t>为客服、营销与运营</a:t>
            </a:r>
          </a:p>
          <a:p>
            <a:pPr>
              <a:lnSpc>
                <a:spcPts val="1800"/>
              </a:lnSpc>
              <a:tabLst/>
            </a:pPr>
            <a:r>
              <a:rPr lang="en-US" altLang="zh-CN" sz="1500" dirty="0" smtClean="0">
                <a:solidFill>
                  <a:srgbClr val="000000"/>
                </a:solidFill>
                <a:latin typeface="Microsoft YaHei UI" pitchFamily="18" charset="0"/>
                <a:cs typeface="Microsoft YaHei UI" pitchFamily="18" charset="0"/>
              </a:rPr>
              <a:t>提供支撑</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546862" y="3805173"/>
            <a:ext cx="7928356" cy="2228596"/>
          </a:xfrm>
          <a:custGeom>
            <a:avLst/>
            <a:gdLst>
              <a:gd name="connsiteX0" fmla="*/ 6350 w 7928356"/>
              <a:gd name="connsiteY0" fmla="*/ 375666 h 2228596"/>
              <a:gd name="connsiteX1" fmla="*/ 375665 w 7928356"/>
              <a:gd name="connsiteY1" fmla="*/ 6350 h 2228596"/>
              <a:gd name="connsiteX2" fmla="*/ 7552690 w 7928356"/>
              <a:gd name="connsiteY2" fmla="*/ 6350 h 2228596"/>
              <a:gd name="connsiteX3" fmla="*/ 7922006 w 7928356"/>
              <a:gd name="connsiteY3" fmla="*/ 375666 h 2228596"/>
              <a:gd name="connsiteX4" fmla="*/ 7922006 w 7928356"/>
              <a:gd name="connsiteY4" fmla="*/ 1852929 h 2228596"/>
              <a:gd name="connsiteX5" fmla="*/ 7552690 w 7928356"/>
              <a:gd name="connsiteY5" fmla="*/ 2222246 h 2228596"/>
              <a:gd name="connsiteX6" fmla="*/ 375665 w 7928356"/>
              <a:gd name="connsiteY6" fmla="*/ 2222246 h 2228596"/>
              <a:gd name="connsiteX7" fmla="*/ 6350 w 7928356"/>
              <a:gd name="connsiteY7" fmla="*/ 1852929 h 2228596"/>
              <a:gd name="connsiteX8" fmla="*/ 6350 w 7928356"/>
              <a:gd name="connsiteY8" fmla="*/ 375666 h 22285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928356" h="2228596">
                <a:moveTo>
                  <a:pt x="6350" y="375666"/>
                </a:moveTo>
                <a:cubicBezTo>
                  <a:pt x="6350" y="171704"/>
                  <a:pt x="171704" y="6350"/>
                  <a:pt x="375665" y="6350"/>
                </a:cubicBezTo>
                <a:lnTo>
                  <a:pt x="7552690" y="6350"/>
                </a:lnTo>
                <a:cubicBezTo>
                  <a:pt x="7756652" y="6350"/>
                  <a:pt x="7922006" y="171704"/>
                  <a:pt x="7922006" y="375666"/>
                </a:cubicBezTo>
                <a:lnTo>
                  <a:pt x="7922006" y="1852929"/>
                </a:lnTo>
                <a:cubicBezTo>
                  <a:pt x="7922006" y="2056891"/>
                  <a:pt x="7756652" y="2222246"/>
                  <a:pt x="7552690" y="2222246"/>
                </a:cubicBezTo>
                <a:lnTo>
                  <a:pt x="375665" y="2222246"/>
                </a:lnTo>
                <a:cubicBezTo>
                  <a:pt x="171704" y="2222246"/>
                  <a:pt x="6350" y="2056891"/>
                  <a:pt x="6350" y="1852929"/>
                </a:cubicBezTo>
                <a:lnTo>
                  <a:pt x="6350" y="375666"/>
                </a:lnTo>
              </a:path>
            </a:pathLst>
          </a:custGeom>
          <a:solidFill>
            <a:srgbClr val="000000">
              <a:alpha val="0"/>
            </a:srgbClr>
          </a:solidFill>
          <a:ln w="12700">
            <a:solidFill>
              <a:srgbClr val="A5A5A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46100" y="3810000"/>
            <a:ext cx="7937500" cy="2222500"/>
          </a:xfrm>
          <a:prstGeom prst="rect">
            <a:avLst/>
          </a:prstGeom>
          <a:noFill/>
        </p:spPr>
      </p:pic>
      <p:sp>
        <p:nvSpPr>
          <p:cNvPr id="2" name="TextBox 1"/>
          <p:cNvSpPr txBox="1"/>
          <p:nvPr/>
        </p:nvSpPr>
        <p:spPr>
          <a:xfrm>
            <a:off x="635000" y="419100"/>
            <a:ext cx="3385542"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高危投诉原因分析</a:t>
            </a:r>
          </a:p>
        </p:txBody>
      </p:sp>
      <p:sp>
        <p:nvSpPr>
          <p:cNvPr id="6" name="TextBox 1"/>
          <p:cNvSpPr txBox="1"/>
          <p:nvPr/>
        </p:nvSpPr>
        <p:spPr>
          <a:xfrm>
            <a:off x="635000" y="1079500"/>
            <a:ext cx="5003800" cy="254000"/>
          </a:xfrm>
          <a:prstGeom prst="rect">
            <a:avLst/>
          </a:prstGeom>
          <a:noFill/>
        </p:spPr>
        <p:txBody>
          <a:bodyPr wrap="none" lIns="0" tIns="0" rIns="0" rtlCol="0">
            <a:spAutoFit/>
          </a:bodyPr>
          <a:lstStyle/>
          <a:p>
            <a:pPr>
              <a:lnSpc>
                <a:spcPts val="2000"/>
              </a:lnSpc>
              <a:tabLst/>
            </a:pPr>
            <a:r>
              <a:rPr lang="en-US" altLang="zh-CN" sz="1596" b="1" dirty="0" smtClean="0">
                <a:solidFill>
                  <a:srgbClr val="000000"/>
                </a:solidFill>
                <a:latin typeface="Microsoft YaHei UI" pitchFamily="18" charset="0"/>
                <a:cs typeface="Microsoft YaHei UI" pitchFamily="18" charset="0"/>
              </a:rPr>
              <a:t>1.</a:t>
            </a:r>
            <a:r>
              <a:rPr lang="en-US" altLang="zh-CN" sz="1596" dirty="0" smtClean="0">
                <a:latin typeface="Times New Roman" pitchFamily="18" charset="0"/>
                <a:cs typeface="Times New Roman" pitchFamily="18" charset="0"/>
              </a:rPr>
              <a:t>   </a:t>
            </a:r>
            <a:r>
              <a:rPr lang="en-US" altLang="zh-CN" sz="1596" b="1" dirty="0" smtClean="0">
                <a:solidFill>
                  <a:srgbClr val="000000"/>
                </a:solidFill>
                <a:latin typeface="Microsoft YaHei UI" pitchFamily="18" charset="0"/>
                <a:cs typeface="Microsoft YaHei UI" pitchFamily="18" charset="0"/>
              </a:rPr>
              <a:t>第一类术语共104通录音，占高危投诉分类的35%。</a:t>
            </a:r>
          </a:p>
        </p:txBody>
      </p:sp>
      <p:sp>
        <p:nvSpPr>
          <p:cNvPr id="7" name="TextBox 1"/>
          <p:cNvSpPr txBox="1"/>
          <p:nvPr/>
        </p:nvSpPr>
        <p:spPr>
          <a:xfrm>
            <a:off x="635000" y="1587500"/>
            <a:ext cx="7708900" cy="749300"/>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Microsoft YaHei UI" pitchFamily="18" charset="0"/>
                <a:cs typeface="Microsoft YaHei UI" pitchFamily="18" charset="0"/>
              </a:rPr>
              <a:t>客户主要投诉公司的</a:t>
            </a:r>
            <a:r>
              <a:rPr lang="en-US" altLang="zh-CN" sz="1596" b="1" dirty="0" smtClean="0">
                <a:solidFill>
                  <a:srgbClr val="FF0000"/>
                </a:solidFill>
                <a:latin typeface="Microsoft YaHei UI" pitchFamily="18" charset="0"/>
                <a:cs typeface="Microsoft YaHei UI" pitchFamily="18" charset="0"/>
              </a:rPr>
              <a:t>分红险</a:t>
            </a:r>
            <a:r>
              <a:rPr lang="en-US" altLang="zh-CN" sz="1596" dirty="0" smtClean="0">
                <a:solidFill>
                  <a:srgbClr val="000000"/>
                </a:solidFill>
                <a:latin typeface="Microsoft YaHei UI" pitchFamily="18" charset="0"/>
                <a:cs typeface="Microsoft YaHei UI" pitchFamily="18" charset="0"/>
              </a:rPr>
              <a:t>，尤其是</a:t>
            </a:r>
            <a:r>
              <a:rPr lang="en-US" altLang="zh-CN" sz="1596" b="1" dirty="0" smtClean="0">
                <a:solidFill>
                  <a:srgbClr val="FF0000"/>
                </a:solidFill>
                <a:latin typeface="Microsoft YaHei UI" pitchFamily="18" charset="0"/>
                <a:cs typeface="Microsoft YaHei UI" pitchFamily="18" charset="0"/>
              </a:rPr>
              <a:t>金满仓产品</a:t>
            </a:r>
            <a:r>
              <a:rPr lang="en-US" altLang="zh-CN" sz="1596" dirty="0" smtClean="0">
                <a:solidFill>
                  <a:srgbClr val="000000"/>
                </a:solidFill>
                <a:latin typeface="Microsoft YaHei UI" pitchFamily="18" charset="0"/>
                <a:cs typeface="Microsoft YaHei UI" pitchFamily="18" charset="0"/>
              </a:rPr>
              <a:t>存在欺诈行为。投诉原因为销售人员或</a:t>
            </a:r>
          </a:p>
          <a:p>
            <a:pPr>
              <a:lnSpc>
                <a:spcPts val="1900"/>
              </a:lnSpc>
              <a:tabLst/>
            </a:pPr>
            <a:r>
              <a:rPr lang="en-US" altLang="zh-CN" sz="1596" dirty="0" smtClean="0">
                <a:solidFill>
                  <a:srgbClr val="000000"/>
                </a:solidFill>
                <a:latin typeface="Microsoft YaHei UI" pitchFamily="18" charset="0"/>
                <a:cs typeface="Microsoft YaHei UI" pitchFamily="18" charset="0"/>
              </a:rPr>
              <a:t>者银行对客户的承诺与实际情况不符。客户要求如果不进行处理会投诉到保监会或者新</a:t>
            </a:r>
          </a:p>
          <a:p>
            <a:pPr>
              <a:lnSpc>
                <a:spcPts val="1900"/>
              </a:lnSpc>
              <a:tabLst/>
            </a:pPr>
            <a:r>
              <a:rPr lang="en-US" altLang="zh-CN" sz="1598" dirty="0" smtClean="0">
                <a:solidFill>
                  <a:srgbClr val="000000"/>
                </a:solidFill>
                <a:latin typeface="Microsoft YaHei UI" pitchFamily="18" charset="0"/>
                <a:cs typeface="Microsoft YaHei UI" pitchFamily="18" charset="0"/>
              </a:rPr>
              <a:t>闻媒体。</a:t>
            </a:r>
          </a:p>
        </p:txBody>
      </p:sp>
      <p:sp>
        <p:nvSpPr>
          <p:cNvPr id="8" name="TextBox 1"/>
          <p:cNvSpPr txBox="1"/>
          <p:nvPr/>
        </p:nvSpPr>
        <p:spPr>
          <a:xfrm>
            <a:off x="635000" y="2794000"/>
            <a:ext cx="2311400" cy="254000"/>
          </a:xfrm>
          <a:prstGeom prst="rect">
            <a:avLst/>
          </a:prstGeom>
          <a:noFill/>
        </p:spPr>
        <p:txBody>
          <a:bodyPr wrap="none" lIns="0" tIns="0" rIns="0" rtlCol="0">
            <a:spAutoFit/>
          </a:bodyPr>
          <a:lstStyle/>
          <a:p>
            <a:pPr>
              <a:lnSpc>
                <a:spcPts val="2000"/>
              </a:lnSpc>
              <a:tabLst/>
            </a:pPr>
            <a:r>
              <a:rPr lang="en-US" altLang="zh-CN" sz="1596" b="1" dirty="0" smtClean="0">
                <a:solidFill>
                  <a:srgbClr val="000000"/>
                </a:solidFill>
                <a:latin typeface="Microsoft YaHei UI" pitchFamily="18" charset="0"/>
                <a:cs typeface="Microsoft YaHei UI" pitchFamily="18" charset="0"/>
              </a:rPr>
              <a:t>2.</a:t>
            </a:r>
            <a:r>
              <a:rPr lang="en-US" altLang="zh-CN" sz="1596" dirty="0" smtClean="0">
                <a:latin typeface="Times New Roman" pitchFamily="18" charset="0"/>
                <a:cs typeface="Times New Roman" pitchFamily="18" charset="0"/>
              </a:rPr>
              <a:t> </a:t>
            </a:r>
            <a:r>
              <a:rPr lang="en-US" altLang="zh-CN" sz="1596" b="1" dirty="0" smtClean="0">
                <a:solidFill>
                  <a:srgbClr val="000000"/>
                </a:solidFill>
                <a:latin typeface="Microsoft YaHei UI" pitchFamily="18" charset="0"/>
                <a:cs typeface="Microsoft YaHei UI" pitchFamily="18" charset="0"/>
              </a:rPr>
              <a:t>第二类术语共35通录音</a:t>
            </a:r>
          </a:p>
        </p:txBody>
      </p:sp>
      <p:sp>
        <p:nvSpPr>
          <p:cNvPr id="9" name="TextBox 1"/>
          <p:cNvSpPr txBox="1"/>
          <p:nvPr/>
        </p:nvSpPr>
        <p:spPr>
          <a:xfrm>
            <a:off x="635000" y="3276600"/>
            <a:ext cx="6286500" cy="254000"/>
          </a:xfrm>
          <a:prstGeom prst="rect">
            <a:avLst/>
          </a:prstGeom>
          <a:noFill/>
        </p:spPr>
        <p:txBody>
          <a:bodyPr wrap="none" lIns="0" tIns="0" rIns="0" rtlCol="0">
            <a:spAutoFit/>
          </a:bodyPr>
          <a:lstStyle/>
          <a:p>
            <a:pPr>
              <a:lnSpc>
                <a:spcPts val="2000"/>
              </a:lnSpc>
              <a:tabLst/>
            </a:pPr>
            <a:r>
              <a:rPr lang="en-US" altLang="zh-CN" sz="1598" dirty="0" smtClean="0">
                <a:solidFill>
                  <a:srgbClr val="000000"/>
                </a:solidFill>
                <a:latin typeface="Microsoft YaHei UI" pitchFamily="18" charset="0"/>
                <a:cs typeface="Microsoft YaHei UI" pitchFamily="18" charset="0"/>
              </a:rPr>
              <a:t>客户主要投诉在退保或者理赔过程中，保险公司处理速度慢，周期长。</a:t>
            </a:r>
          </a:p>
        </p:txBody>
      </p:sp>
      <p:sp>
        <p:nvSpPr>
          <p:cNvPr id="10" name="TextBox 1"/>
          <p:cNvSpPr txBox="1"/>
          <p:nvPr/>
        </p:nvSpPr>
        <p:spPr>
          <a:xfrm>
            <a:off x="736600" y="4216400"/>
            <a:ext cx="7353300" cy="482600"/>
          </a:xfrm>
          <a:prstGeom prst="rect">
            <a:avLst/>
          </a:prstGeom>
          <a:noFill/>
        </p:spPr>
        <p:txBody>
          <a:bodyPr wrap="none" lIns="0" tIns="0" rIns="0" rtlCol="0">
            <a:spAutoFit/>
          </a:bodyPr>
          <a:lstStyle/>
          <a:p>
            <a:pPr>
              <a:lnSpc>
                <a:spcPts val="1800"/>
              </a:lnSpc>
              <a:tabLst/>
            </a:pPr>
            <a:r>
              <a:rPr lang="en-US" altLang="zh-CN" sz="1800" dirty="0" smtClean="0">
                <a:solidFill>
                  <a:srgbClr val="FFFFFF"/>
                </a:solidFill>
                <a:latin typeface="Microsoft YaHei UI" pitchFamily="18" charset="0"/>
                <a:cs typeface="Microsoft YaHei UI" pitchFamily="18" charset="0"/>
              </a:rPr>
              <a:t>对于这两类投诉，虽然数量不多，但是如果不进行及时处理，可能会对公</a:t>
            </a:r>
          </a:p>
          <a:p>
            <a:pPr>
              <a:lnSpc>
                <a:spcPts val="2000"/>
              </a:lnSpc>
              <a:tabLst/>
            </a:pPr>
            <a:r>
              <a:rPr lang="en-US" altLang="zh-CN" sz="1800" dirty="0" smtClean="0">
                <a:solidFill>
                  <a:srgbClr val="FFFFFF"/>
                </a:solidFill>
                <a:latin typeface="Microsoft YaHei UI" pitchFamily="18" charset="0"/>
                <a:cs typeface="Microsoft YaHei UI" pitchFamily="18" charset="0"/>
              </a:rPr>
              <a:t>司的声誉造成重大影响</a:t>
            </a:r>
            <a:r>
              <a:rPr lang="en-US" altLang="zh-CN" sz="1800" dirty="0" smtClean="0">
                <a:latin typeface="Times New Roman" pitchFamily="18" charset="0"/>
                <a:cs typeface="Times New Roman" pitchFamily="18" charset="0"/>
              </a:rPr>
              <a:t> </a:t>
            </a:r>
            <a:r>
              <a:rPr lang="en-US" altLang="zh-CN" sz="1800" dirty="0" smtClean="0">
                <a:solidFill>
                  <a:srgbClr val="FFFFFF"/>
                </a:solidFill>
                <a:latin typeface="Microsoft YaHei UI" pitchFamily="18" charset="0"/>
                <a:cs typeface="Microsoft YaHei UI" pitchFamily="18" charset="0"/>
              </a:rPr>
              <a:t>。</a:t>
            </a:r>
          </a:p>
        </p:txBody>
      </p:sp>
      <p:sp>
        <p:nvSpPr>
          <p:cNvPr id="11" name="TextBox 1"/>
          <p:cNvSpPr txBox="1"/>
          <p:nvPr/>
        </p:nvSpPr>
        <p:spPr>
          <a:xfrm>
            <a:off x="736600" y="5041900"/>
            <a:ext cx="7353300" cy="482600"/>
          </a:xfrm>
          <a:prstGeom prst="rect">
            <a:avLst/>
          </a:prstGeom>
          <a:noFill/>
        </p:spPr>
        <p:txBody>
          <a:bodyPr wrap="none" lIns="0" tIns="0" rIns="0" rtlCol="0">
            <a:spAutoFit/>
          </a:bodyPr>
          <a:lstStyle/>
          <a:p>
            <a:pPr>
              <a:lnSpc>
                <a:spcPts val="1800"/>
              </a:lnSpc>
              <a:tabLst/>
            </a:pPr>
            <a:r>
              <a:rPr lang="en-US" altLang="zh-CN" sz="1800" dirty="0" smtClean="0">
                <a:solidFill>
                  <a:srgbClr val="FFFFFF"/>
                </a:solidFill>
                <a:latin typeface="Microsoft YaHei UI" pitchFamily="18" charset="0"/>
                <a:cs typeface="Microsoft YaHei UI" pitchFamily="18" charset="0"/>
              </a:rPr>
              <a:t>建议将高危投诉单独做成一个分类，通过</a:t>
            </a:r>
            <a:r>
              <a:rPr lang="en-US" altLang="zh-CN" sz="1800" dirty="0" smtClean="0">
                <a:solidFill>
                  <a:srgbClr val="C55A11"/>
                </a:solidFill>
                <a:latin typeface="Microsoft YaHei UI" pitchFamily="18" charset="0"/>
                <a:cs typeface="Microsoft YaHei UI" pitchFamily="18" charset="0"/>
              </a:rPr>
              <a:t>“智能收件箱”</a:t>
            </a:r>
            <a:r>
              <a:rPr lang="en-US" altLang="zh-CN" sz="1800" dirty="0" smtClean="0">
                <a:solidFill>
                  <a:srgbClr val="FFFFFF"/>
                </a:solidFill>
                <a:latin typeface="Microsoft YaHei UI" pitchFamily="18" charset="0"/>
                <a:cs typeface="Microsoft YaHei UI" pitchFamily="18" charset="0"/>
              </a:rPr>
              <a:t>功能及时推送到</a:t>
            </a:r>
          </a:p>
          <a:p>
            <a:pPr>
              <a:lnSpc>
                <a:spcPts val="2000"/>
              </a:lnSpc>
              <a:tabLst/>
            </a:pPr>
            <a:r>
              <a:rPr lang="en-US" altLang="zh-CN" sz="1800" dirty="0" smtClean="0">
                <a:solidFill>
                  <a:srgbClr val="FFFFFF"/>
                </a:solidFill>
                <a:latin typeface="Microsoft YaHei UI" pitchFamily="18" charset="0"/>
                <a:cs typeface="Microsoft YaHei UI" pitchFamily="18" charset="0"/>
              </a:rPr>
              <a:t>质检系统，由质检管理员进行及时跟进处理，避免造成重大后果。</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2775204" y="1709927"/>
            <a:ext cx="1115567" cy="1568196"/>
          </a:xfrm>
          <a:custGeom>
            <a:avLst/>
            <a:gdLst>
              <a:gd name="connsiteX0" fmla="*/ 38100 w 1115567"/>
              <a:gd name="connsiteY0" fmla="*/ 38100 h 1568196"/>
              <a:gd name="connsiteX1" fmla="*/ 1077467 w 1115567"/>
              <a:gd name="connsiteY1" fmla="*/ 1530095 h 1568196"/>
            </a:gdLst>
            <a:ahLst/>
            <a:cxnLst>
              <a:cxn ang="0">
                <a:pos x="connsiteX0" y="connsiteY0"/>
              </a:cxn>
              <a:cxn ang="1">
                <a:pos x="connsiteX1" y="connsiteY1"/>
              </a:cxn>
            </a:cxnLst>
            <a:rect l="l" t="t" r="r" b="b"/>
            <a:pathLst>
              <a:path w="1115567" h="1568196">
                <a:moveTo>
                  <a:pt x="38100" y="38100"/>
                </a:moveTo>
                <a:lnTo>
                  <a:pt x="1077467" y="1530095"/>
                </a:lnTo>
              </a:path>
            </a:pathLst>
          </a:custGeom>
          <a:ln w="76200">
            <a:solidFill>
              <a:srgbClr val="B2B2B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Freeform 3"/>
          <p:cNvSpPr/>
          <p:nvPr/>
        </p:nvSpPr>
        <p:spPr>
          <a:xfrm>
            <a:off x="4229100" y="1563624"/>
            <a:ext cx="1380744" cy="1632203"/>
          </a:xfrm>
          <a:custGeom>
            <a:avLst/>
            <a:gdLst>
              <a:gd name="connsiteX0" fmla="*/ 1342644 w 1380744"/>
              <a:gd name="connsiteY0" fmla="*/ 38100 h 1632203"/>
              <a:gd name="connsiteX1" fmla="*/ 38100 w 1380744"/>
              <a:gd name="connsiteY1" fmla="*/ 1594103 h 1632203"/>
            </a:gdLst>
            <a:ahLst/>
            <a:cxnLst>
              <a:cxn ang="0">
                <a:pos x="connsiteX0" y="connsiteY0"/>
              </a:cxn>
              <a:cxn ang="1">
                <a:pos x="connsiteX1" y="connsiteY1"/>
              </a:cxn>
            </a:cxnLst>
            <a:rect l="l" t="t" r="r" b="b"/>
            <a:pathLst>
              <a:path w="1380744" h="1632203">
                <a:moveTo>
                  <a:pt x="1342644" y="38100"/>
                </a:moveTo>
                <a:lnTo>
                  <a:pt x="38100" y="1594103"/>
                </a:lnTo>
              </a:path>
            </a:pathLst>
          </a:custGeom>
          <a:ln w="76200">
            <a:solidFill>
              <a:srgbClr val="B2B2B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4229100" y="2909316"/>
            <a:ext cx="3595115" cy="242315"/>
          </a:xfrm>
          <a:custGeom>
            <a:avLst/>
            <a:gdLst>
              <a:gd name="connsiteX0" fmla="*/ 3557016 w 3595115"/>
              <a:gd name="connsiteY0" fmla="*/ 38100 h 242315"/>
              <a:gd name="connsiteX1" fmla="*/ 38100 w 3595115"/>
              <a:gd name="connsiteY1" fmla="*/ 204216 h 242315"/>
            </a:gdLst>
            <a:ahLst/>
            <a:cxnLst>
              <a:cxn ang="0">
                <a:pos x="connsiteX0" y="connsiteY0"/>
              </a:cxn>
              <a:cxn ang="1">
                <a:pos x="connsiteX1" y="connsiteY1"/>
              </a:cxn>
            </a:cxnLst>
            <a:rect l="l" t="t" r="r" b="b"/>
            <a:pathLst>
              <a:path w="3595115" h="242315">
                <a:moveTo>
                  <a:pt x="3557016" y="38100"/>
                </a:moveTo>
                <a:lnTo>
                  <a:pt x="38100" y="204216"/>
                </a:lnTo>
              </a:path>
            </a:pathLst>
          </a:custGeom>
          <a:ln w="76200">
            <a:solidFill>
              <a:srgbClr val="B2B2B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Freeform 3"/>
          <p:cNvSpPr/>
          <p:nvPr/>
        </p:nvSpPr>
        <p:spPr>
          <a:xfrm>
            <a:off x="4270247" y="3075432"/>
            <a:ext cx="1577339" cy="1885188"/>
          </a:xfrm>
          <a:custGeom>
            <a:avLst/>
            <a:gdLst>
              <a:gd name="connsiteX0" fmla="*/ 1539240 w 1577339"/>
              <a:gd name="connsiteY0" fmla="*/ 1847088 h 1885188"/>
              <a:gd name="connsiteX1" fmla="*/ 38100 w 1577339"/>
              <a:gd name="connsiteY1" fmla="*/ 38100 h 1885188"/>
            </a:gdLst>
            <a:ahLst/>
            <a:cxnLst>
              <a:cxn ang="0">
                <a:pos x="connsiteX0" y="connsiteY0"/>
              </a:cxn>
              <a:cxn ang="1">
                <a:pos x="connsiteX1" y="connsiteY1"/>
              </a:cxn>
            </a:cxnLst>
            <a:rect l="l" t="t" r="r" b="b"/>
            <a:pathLst>
              <a:path w="1577339" h="1885188">
                <a:moveTo>
                  <a:pt x="1539240" y="1847088"/>
                </a:moveTo>
                <a:lnTo>
                  <a:pt x="38100" y="38100"/>
                </a:lnTo>
              </a:path>
            </a:pathLst>
          </a:custGeom>
          <a:ln w="76200">
            <a:solidFill>
              <a:srgbClr val="E7E6E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2174748" y="3075432"/>
            <a:ext cx="2171700" cy="2138172"/>
          </a:xfrm>
          <a:custGeom>
            <a:avLst/>
            <a:gdLst>
              <a:gd name="connsiteX0" fmla="*/ 38100 w 2171700"/>
              <a:gd name="connsiteY0" fmla="*/ 2100071 h 2138172"/>
              <a:gd name="connsiteX1" fmla="*/ 2133599 w 2171700"/>
              <a:gd name="connsiteY1" fmla="*/ 38100 h 2138172"/>
            </a:gdLst>
            <a:ahLst/>
            <a:cxnLst>
              <a:cxn ang="0">
                <a:pos x="connsiteX0" y="connsiteY0"/>
              </a:cxn>
              <a:cxn ang="1">
                <a:pos x="connsiteX1" y="connsiteY1"/>
              </a:cxn>
            </a:cxnLst>
            <a:rect l="l" t="t" r="r" b="b"/>
            <a:pathLst>
              <a:path w="2171700" h="2138172">
                <a:moveTo>
                  <a:pt x="38100" y="2100071"/>
                </a:moveTo>
                <a:lnTo>
                  <a:pt x="2133599" y="38100"/>
                </a:lnTo>
              </a:path>
            </a:pathLst>
          </a:custGeom>
          <a:ln w="76200">
            <a:solidFill>
              <a:srgbClr val="E7E6E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949452" y="3075432"/>
            <a:ext cx="3396996" cy="204215"/>
          </a:xfrm>
          <a:custGeom>
            <a:avLst/>
            <a:gdLst>
              <a:gd name="connsiteX0" fmla="*/ 38100 w 3396996"/>
              <a:gd name="connsiteY0" fmla="*/ 166116 h 204215"/>
              <a:gd name="connsiteX1" fmla="*/ 3358895 w 3396996"/>
              <a:gd name="connsiteY1" fmla="*/ 38100 h 204215"/>
            </a:gdLst>
            <a:ahLst/>
            <a:cxnLst>
              <a:cxn ang="0">
                <a:pos x="connsiteX0" y="connsiteY0"/>
              </a:cxn>
              <a:cxn ang="1">
                <a:pos x="connsiteX1" y="connsiteY1"/>
              </a:cxn>
            </a:cxnLst>
            <a:rect l="l" t="t" r="r" b="b"/>
            <a:pathLst>
              <a:path w="3396996" h="204215">
                <a:moveTo>
                  <a:pt x="38100" y="166116"/>
                </a:moveTo>
                <a:lnTo>
                  <a:pt x="3358895" y="38100"/>
                </a:lnTo>
              </a:path>
            </a:pathLst>
          </a:custGeom>
          <a:ln w="76200">
            <a:solidFill>
              <a:srgbClr val="E7E6E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771388" y="1505348"/>
            <a:ext cx="7154164" cy="3932352"/>
          </a:xfrm>
          <a:custGeom>
            <a:avLst/>
            <a:gdLst>
              <a:gd name="connsiteX0" fmla="*/ 33766 w 7154164"/>
              <a:gd name="connsiteY0" fmla="*/ 2320526 h 3932352"/>
              <a:gd name="connsiteX1" fmla="*/ 3386591 w 7154164"/>
              <a:gd name="connsiteY1" fmla="*/ 61577 h 3932352"/>
              <a:gd name="connsiteX2" fmla="*/ 7120391 w 7154164"/>
              <a:gd name="connsiteY2" fmla="*/ 1611866 h 3932352"/>
              <a:gd name="connsiteX3" fmla="*/ 3767591 w 7154164"/>
              <a:gd name="connsiteY3" fmla="*/ 3870815 h 3932352"/>
              <a:gd name="connsiteX4" fmla="*/ 33766 w 7154164"/>
              <a:gd name="connsiteY4" fmla="*/ 2320526 h 39323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54164" h="3932352">
                <a:moveTo>
                  <a:pt x="33766" y="2320526"/>
                </a:moveTo>
                <a:cubicBezTo>
                  <a:pt x="-71427" y="1268585"/>
                  <a:pt x="1429648" y="257284"/>
                  <a:pt x="3386591" y="61577"/>
                </a:cubicBezTo>
                <a:cubicBezTo>
                  <a:pt x="5343534" y="-134129"/>
                  <a:pt x="7015235" y="559925"/>
                  <a:pt x="7120391" y="1611866"/>
                </a:cubicBezTo>
                <a:cubicBezTo>
                  <a:pt x="7225674" y="2663680"/>
                  <a:pt x="5724534" y="3675108"/>
                  <a:pt x="3767591" y="3870815"/>
                </a:cubicBezTo>
                <a:cubicBezTo>
                  <a:pt x="1810648" y="4066395"/>
                  <a:pt x="138947" y="3372340"/>
                  <a:pt x="33766" y="2320526"/>
                </a:cubicBezTo>
              </a:path>
            </a:pathLst>
          </a:custGeom>
          <a:solidFill>
            <a:srgbClr val="000000">
              <a:alpha val="0"/>
            </a:srgbClr>
          </a:solidFill>
          <a:ln w="50800">
            <a:solidFill>
              <a:srgbClr val="E7E6E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41165" y="1506253"/>
            <a:ext cx="7153029" cy="3878386"/>
          </a:xfrm>
          <a:custGeom>
            <a:avLst/>
            <a:gdLst>
              <a:gd name="connsiteX0" fmla="*/ 24136 w 7153029"/>
              <a:gd name="connsiteY0" fmla="*/ 2294475 h 3878386"/>
              <a:gd name="connsiteX1" fmla="*/ 3387858 w 7153029"/>
              <a:gd name="connsiteY1" fmla="*/ 52544 h 3878386"/>
              <a:gd name="connsiteX2" fmla="*/ 7128897 w 7153029"/>
              <a:gd name="connsiteY2" fmla="*/ 1584037 h 3878386"/>
              <a:gd name="connsiteX3" fmla="*/ 3765175 w 7153029"/>
              <a:gd name="connsiteY3" fmla="*/ 3825841 h 3878386"/>
              <a:gd name="connsiteX4" fmla="*/ 24136 w 7153029"/>
              <a:gd name="connsiteY4" fmla="*/ 2294475 h 387838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53029" h="3878386">
                <a:moveTo>
                  <a:pt x="24136" y="2294475"/>
                </a:moveTo>
                <a:cubicBezTo>
                  <a:pt x="-80066" y="1252440"/>
                  <a:pt x="1425962" y="248759"/>
                  <a:pt x="3387858" y="52544"/>
                </a:cubicBezTo>
                <a:cubicBezTo>
                  <a:pt x="5349754" y="-143670"/>
                  <a:pt x="7024630" y="542002"/>
                  <a:pt x="7128897" y="1584037"/>
                </a:cubicBezTo>
                <a:cubicBezTo>
                  <a:pt x="7233038" y="2625945"/>
                  <a:pt x="5727071" y="3629626"/>
                  <a:pt x="3765175" y="3825841"/>
                </a:cubicBezTo>
                <a:cubicBezTo>
                  <a:pt x="1803279" y="4022056"/>
                  <a:pt x="128327" y="3336383"/>
                  <a:pt x="24136" y="2294475"/>
                </a:cubicBezTo>
              </a:path>
            </a:pathLst>
          </a:custGeom>
          <a:solidFill>
            <a:srgbClr val="000000">
              <a:alpha val="0"/>
            </a:srgbClr>
          </a:solidFill>
          <a:ln w="38100">
            <a:solidFill>
              <a:srgbClr val="E7E6E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04800" y="1244600"/>
            <a:ext cx="8356600" cy="4648200"/>
          </a:xfrm>
          <a:prstGeom prst="rect">
            <a:avLst/>
          </a:prstGeom>
          <a:noFill/>
        </p:spPr>
      </p:pic>
      <p:sp>
        <p:nvSpPr>
          <p:cNvPr id="2" name="TextBox 1"/>
          <p:cNvSpPr txBox="1"/>
          <p:nvPr/>
        </p:nvSpPr>
        <p:spPr>
          <a:xfrm>
            <a:off x="2463800" y="2806700"/>
            <a:ext cx="3327400" cy="393700"/>
          </a:xfrm>
          <a:prstGeom prst="rect">
            <a:avLst/>
          </a:prstGeom>
          <a:noFill/>
        </p:spPr>
        <p:txBody>
          <a:bodyPr wrap="none" lIns="0" tIns="0" rIns="0" rtlCol="0">
            <a:spAutoFit/>
          </a:bodyPr>
          <a:lstStyle/>
          <a:p>
            <a:pPr>
              <a:lnSpc>
                <a:spcPts val="3100"/>
              </a:lnSpc>
              <a:tabLst/>
            </a:pPr>
            <a:r>
              <a:rPr lang="en-US" altLang="zh-CN" sz="2795" dirty="0" smtClean="0">
                <a:solidFill>
                  <a:srgbClr val="002060"/>
                </a:solidFill>
                <a:latin typeface="Microsoft YaHei UI" pitchFamily="18" charset="0"/>
                <a:cs typeface="Microsoft YaHei UI" pitchFamily="18" charset="0"/>
              </a:rPr>
              <a:t>语音分析</a:t>
            </a:r>
            <a:r>
              <a:rPr lang="en-US" altLang="zh-CN" sz="2795" dirty="0" smtClean="0">
                <a:latin typeface="Times New Roman" pitchFamily="18" charset="0"/>
                <a:cs typeface="Times New Roman" pitchFamily="18" charset="0"/>
              </a:rPr>
              <a:t> </a:t>
            </a:r>
            <a:r>
              <a:rPr lang="en-US" altLang="zh-CN" sz="2795" b="1" dirty="0" smtClean="0">
                <a:solidFill>
                  <a:srgbClr val="002060"/>
                </a:solidFill>
                <a:latin typeface="Calibri" pitchFamily="18" charset="0"/>
                <a:cs typeface="Calibri" pitchFamily="18" charset="0"/>
              </a:rPr>
              <a:t>→</a:t>
            </a:r>
            <a:r>
              <a:rPr lang="en-US" altLang="zh-CN" sz="2795" dirty="0" smtClean="0">
                <a:latin typeface="Times New Roman" pitchFamily="18" charset="0"/>
                <a:cs typeface="Times New Roman" pitchFamily="18" charset="0"/>
              </a:rPr>
              <a:t> </a:t>
            </a:r>
            <a:r>
              <a:rPr lang="en-US" altLang="zh-CN" sz="2795" dirty="0" smtClean="0">
                <a:solidFill>
                  <a:srgbClr val="002060"/>
                </a:solidFill>
                <a:latin typeface="Microsoft YaHei UI" pitchFamily="18" charset="0"/>
                <a:cs typeface="Microsoft YaHei UI" pitchFamily="18" charset="0"/>
              </a:rPr>
              <a:t>质检系统</a:t>
            </a:r>
          </a:p>
        </p:txBody>
      </p:sp>
      <p:sp>
        <p:nvSpPr>
          <p:cNvPr id="13" name="TextBox 1"/>
          <p:cNvSpPr txBox="1"/>
          <p:nvPr/>
        </p:nvSpPr>
        <p:spPr>
          <a:xfrm>
            <a:off x="2324100" y="1625600"/>
            <a:ext cx="1028700" cy="330200"/>
          </a:xfrm>
          <a:prstGeom prst="rect">
            <a:avLst/>
          </a:prstGeom>
          <a:noFill/>
        </p:spPr>
        <p:txBody>
          <a:bodyPr wrap="none" lIns="0" tIns="0" rIns="0" rtlCol="0">
            <a:spAutoFit/>
          </a:bodyPr>
          <a:lstStyle/>
          <a:p>
            <a:pPr>
              <a:lnSpc>
                <a:spcPts val="1300"/>
              </a:lnSpc>
              <a:tabLst>
                <a:tab pos="215900" algn="l"/>
              </a:tabLst>
            </a:pPr>
            <a:r>
              <a:rPr lang="en-US" altLang="zh-CN" sz="1200" b="1" dirty="0" smtClean="0">
                <a:solidFill>
                  <a:srgbClr val="333333"/>
                </a:solidFill>
                <a:latin typeface="Calibri" pitchFamily="18" charset="0"/>
                <a:cs typeface="Calibri" pitchFamily="18" charset="0"/>
              </a:rPr>
              <a:t>1.</a:t>
            </a:r>
            <a:r>
              <a:rPr lang="en-US" altLang="zh-CN" sz="1200" dirty="0" smtClean="0">
                <a:solidFill>
                  <a:srgbClr val="333333"/>
                </a:solidFill>
                <a:latin typeface="Microsoft YaHei UI" pitchFamily="18" charset="0"/>
                <a:cs typeface="Microsoft YaHei UI" pitchFamily="18" charset="0"/>
              </a:rPr>
              <a:t>定义高危投诉</a:t>
            </a:r>
          </a:p>
          <a:p>
            <a:pPr>
              <a:lnSpc>
                <a:spcPts val="1300"/>
              </a:lnSpc>
              <a:tabLst>
                <a:tab pos="215900" algn="l"/>
              </a:tabLst>
            </a:pPr>
            <a:r>
              <a:rPr lang="en-US" altLang="zh-CN" dirty="0" smtClean="0"/>
              <a:t>	</a:t>
            </a:r>
            <a:r>
              <a:rPr lang="en-US" altLang="zh-CN" sz="1200" dirty="0" smtClean="0">
                <a:solidFill>
                  <a:srgbClr val="333333"/>
                </a:solidFill>
                <a:latin typeface="Microsoft YaHei UI" pitchFamily="18" charset="0"/>
                <a:cs typeface="Microsoft YaHei UI" pitchFamily="18" charset="0"/>
              </a:rPr>
              <a:t>业务分类</a:t>
            </a:r>
          </a:p>
        </p:txBody>
      </p:sp>
      <p:sp>
        <p:nvSpPr>
          <p:cNvPr id="14" name="TextBox 1"/>
          <p:cNvSpPr txBox="1"/>
          <p:nvPr/>
        </p:nvSpPr>
        <p:spPr>
          <a:xfrm>
            <a:off x="622300" y="457200"/>
            <a:ext cx="5506316" cy="1200329"/>
          </a:xfrm>
          <a:prstGeom prst="rect">
            <a:avLst/>
          </a:prstGeom>
          <a:noFill/>
        </p:spPr>
        <p:txBody>
          <a:bodyPr wrap="none" lIns="0" tIns="0" rIns="0" rtlCol="0">
            <a:spAutoFit/>
          </a:bodyPr>
          <a:lstStyle/>
          <a:p>
            <a:pPr>
              <a:lnSpc>
                <a:spcPts val="3300"/>
              </a:lnSpc>
              <a:tabLst>
                <a:tab pos="4419600" algn="l"/>
              </a:tabLst>
            </a:pPr>
            <a:r>
              <a:rPr lang="en-US" altLang="zh-CN" sz="3302" dirty="0" smtClean="0">
                <a:solidFill>
                  <a:srgbClr val="0070C0"/>
                </a:solidFill>
                <a:latin typeface="Microsoft YaHei UI" pitchFamily="18" charset="0"/>
                <a:cs typeface="Microsoft YaHei UI" pitchFamily="18" charset="0"/>
              </a:rPr>
              <a:t>高危投诉处理流程建议</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700"/>
              </a:lnSpc>
              <a:tabLst>
                <a:tab pos="4419600" algn="l"/>
              </a:tabLst>
            </a:pPr>
            <a:r>
              <a:rPr lang="en-US" altLang="zh-CN" dirty="0" smtClean="0"/>
              <a:t>	</a:t>
            </a:r>
            <a:r>
              <a:rPr lang="en-US" altLang="zh-CN" sz="1200" b="1" dirty="0" smtClean="0">
                <a:solidFill>
                  <a:srgbClr val="333333"/>
                </a:solidFill>
                <a:latin typeface="Calibri" pitchFamily="18" charset="0"/>
                <a:cs typeface="Calibri" pitchFamily="18" charset="0"/>
              </a:rPr>
              <a:t>6.</a:t>
            </a:r>
            <a:r>
              <a:rPr lang="en-US" altLang="zh-CN" sz="1200" dirty="0" smtClean="0">
                <a:solidFill>
                  <a:srgbClr val="333333"/>
                </a:solidFill>
                <a:latin typeface="Microsoft YaHei UI" pitchFamily="18" charset="0"/>
                <a:cs typeface="Microsoft YaHei UI" pitchFamily="18" charset="0"/>
              </a:rPr>
              <a:t>避免高危投诉</a:t>
            </a:r>
          </a:p>
        </p:txBody>
      </p:sp>
      <p:sp>
        <p:nvSpPr>
          <p:cNvPr id="15" name="TextBox 1"/>
          <p:cNvSpPr txBox="1"/>
          <p:nvPr/>
        </p:nvSpPr>
        <p:spPr>
          <a:xfrm>
            <a:off x="5410200" y="1600200"/>
            <a:ext cx="304800" cy="152400"/>
          </a:xfrm>
          <a:prstGeom prst="rect">
            <a:avLst/>
          </a:prstGeom>
          <a:noFill/>
        </p:spPr>
        <p:txBody>
          <a:bodyPr wrap="none" lIns="0" tIns="0" rIns="0" rtlCol="0">
            <a:spAutoFit/>
          </a:bodyPr>
          <a:lstStyle/>
          <a:p>
            <a:pPr>
              <a:lnSpc>
                <a:spcPts val="1200"/>
              </a:lnSpc>
              <a:tabLst/>
            </a:pPr>
            <a:r>
              <a:rPr lang="en-US" altLang="zh-CN" sz="1200" dirty="0" smtClean="0">
                <a:solidFill>
                  <a:srgbClr val="333333"/>
                </a:solidFill>
                <a:latin typeface="Microsoft YaHei UI" pitchFamily="18" charset="0"/>
                <a:cs typeface="Microsoft YaHei UI" pitchFamily="18" charset="0"/>
              </a:rPr>
              <a:t>失控</a:t>
            </a:r>
          </a:p>
        </p:txBody>
      </p:sp>
      <p:sp>
        <p:nvSpPr>
          <p:cNvPr id="16" name="TextBox 1"/>
          <p:cNvSpPr txBox="1"/>
          <p:nvPr/>
        </p:nvSpPr>
        <p:spPr>
          <a:xfrm>
            <a:off x="7124700" y="2705100"/>
            <a:ext cx="1066800" cy="508000"/>
          </a:xfrm>
          <a:prstGeom prst="rect">
            <a:avLst/>
          </a:prstGeom>
          <a:noFill/>
        </p:spPr>
        <p:txBody>
          <a:bodyPr wrap="none" lIns="0" tIns="0" rIns="0" rtlCol="0">
            <a:spAutoFit/>
          </a:bodyPr>
          <a:lstStyle/>
          <a:p>
            <a:pPr>
              <a:lnSpc>
                <a:spcPts val="1300"/>
              </a:lnSpc>
              <a:tabLst>
                <a:tab pos="304800" algn="l"/>
              </a:tabLst>
            </a:pPr>
            <a:r>
              <a:rPr lang="en-US" altLang="zh-CN" sz="1200" b="1" dirty="0" smtClean="0">
                <a:solidFill>
                  <a:srgbClr val="333333"/>
                </a:solidFill>
                <a:latin typeface="Calibri" pitchFamily="18" charset="0"/>
                <a:cs typeface="Calibri" pitchFamily="18" charset="0"/>
              </a:rPr>
              <a:t>5.</a:t>
            </a:r>
            <a:r>
              <a:rPr lang="en-US" altLang="zh-CN" sz="1200" dirty="0" smtClean="0">
                <a:solidFill>
                  <a:srgbClr val="333333"/>
                </a:solidFill>
                <a:latin typeface="Microsoft YaHei UI" pitchFamily="18" charset="0"/>
                <a:cs typeface="Microsoft YaHei UI" pitchFamily="18" charset="0"/>
              </a:rPr>
              <a:t>质检管理员及</a:t>
            </a:r>
          </a:p>
          <a:p>
            <a:pPr>
              <a:lnSpc>
                <a:spcPts val="1300"/>
              </a:lnSpc>
              <a:tabLst>
                <a:tab pos="304800" algn="l"/>
              </a:tabLst>
            </a:pPr>
            <a:r>
              <a:rPr lang="en-US" altLang="zh-CN" sz="1200" dirty="0" smtClean="0">
                <a:solidFill>
                  <a:srgbClr val="333333"/>
                </a:solidFill>
                <a:latin typeface="Microsoft YaHei UI" pitchFamily="18" charset="0"/>
                <a:cs typeface="Microsoft YaHei UI" pitchFamily="18" charset="0"/>
              </a:rPr>
              <a:t>时确认并处理高</a:t>
            </a:r>
          </a:p>
          <a:p>
            <a:pPr>
              <a:lnSpc>
                <a:spcPts val="1300"/>
              </a:lnSpc>
              <a:tabLst>
                <a:tab pos="304800" algn="l"/>
              </a:tabLst>
            </a:pPr>
            <a:r>
              <a:rPr lang="en-US" altLang="zh-CN" dirty="0" smtClean="0"/>
              <a:t>	</a:t>
            </a:r>
            <a:r>
              <a:rPr lang="en-US" altLang="zh-CN" sz="1200" dirty="0" smtClean="0">
                <a:solidFill>
                  <a:srgbClr val="333333"/>
                </a:solidFill>
                <a:latin typeface="Microsoft YaHei UI" pitchFamily="18" charset="0"/>
                <a:cs typeface="Microsoft YaHei UI" pitchFamily="18" charset="0"/>
              </a:rPr>
              <a:t>危投诉</a:t>
            </a:r>
          </a:p>
        </p:txBody>
      </p:sp>
      <p:sp>
        <p:nvSpPr>
          <p:cNvPr id="17" name="TextBox 1"/>
          <p:cNvSpPr txBox="1"/>
          <p:nvPr/>
        </p:nvSpPr>
        <p:spPr>
          <a:xfrm>
            <a:off x="1638300" y="5029200"/>
            <a:ext cx="1028700" cy="330200"/>
          </a:xfrm>
          <a:prstGeom prst="rect">
            <a:avLst/>
          </a:prstGeom>
          <a:noFill/>
        </p:spPr>
        <p:txBody>
          <a:bodyPr wrap="none" lIns="0" tIns="0" rIns="0" rtlCol="0">
            <a:spAutoFit/>
          </a:bodyPr>
          <a:lstStyle/>
          <a:p>
            <a:pPr>
              <a:lnSpc>
                <a:spcPts val="1300"/>
              </a:lnSpc>
              <a:tabLst>
                <a:tab pos="63500" algn="l"/>
              </a:tabLst>
            </a:pPr>
            <a:r>
              <a:rPr lang="en-US" altLang="zh-CN" sz="1200" b="1" dirty="0" smtClean="0">
                <a:solidFill>
                  <a:srgbClr val="333333"/>
                </a:solidFill>
                <a:latin typeface="Calibri" pitchFamily="18" charset="0"/>
                <a:cs typeface="Calibri" pitchFamily="18" charset="0"/>
              </a:rPr>
              <a:t>3.</a:t>
            </a:r>
            <a:r>
              <a:rPr lang="en-US" altLang="zh-CN" sz="1200" dirty="0" smtClean="0">
                <a:solidFill>
                  <a:srgbClr val="333333"/>
                </a:solidFill>
                <a:latin typeface="Microsoft YaHei UI" pitchFamily="18" charset="0"/>
                <a:cs typeface="Microsoft YaHei UI" pitchFamily="18" charset="0"/>
              </a:rPr>
              <a:t>自动及时推送</a:t>
            </a:r>
          </a:p>
          <a:p>
            <a:pPr>
              <a:lnSpc>
                <a:spcPts val="1300"/>
              </a:lnSpc>
              <a:tabLst>
                <a:tab pos="63500" algn="l"/>
              </a:tabLst>
            </a:pPr>
            <a:r>
              <a:rPr lang="en-US" altLang="zh-CN" dirty="0" smtClean="0"/>
              <a:t>	</a:t>
            </a:r>
            <a:r>
              <a:rPr lang="en-US" altLang="zh-CN" sz="1200" dirty="0" smtClean="0">
                <a:solidFill>
                  <a:srgbClr val="333333"/>
                </a:solidFill>
                <a:latin typeface="Microsoft YaHei UI" pitchFamily="18" charset="0"/>
                <a:cs typeface="Microsoft YaHei UI" pitchFamily="18" charset="0"/>
              </a:rPr>
              <a:t>到智能收件箱</a:t>
            </a:r>
          </a:p>
        </p:txBody>
      </p:sp>
      <p:sp>
        <p:nvSpPr>
          <p:cNvPr id="18" name="TextBox 1"/>
          <p:cNvSpPr txBox="1"/>
          <p:nvPr/>
        </p:nvSpPr>
        <p:spPr>
          <a:xfrm>
            <a:off x="546100" y="3098800"/>
            <a:ext cx="1028700" cy="165100"/>
          </a:xfrm>
          <a:prstGeom prst="rect">
            <a:avLst/>
          </a:prstGeom>
          <a:noFill/>
        </p:spPr>
        <p:txBody>
          <a:bodyPr wrap="none" lIns="0" tIns="0" rIns="0" rtlCol="0">
            <a:spAutoFit/>
          </a:bodyPr>
          <a:lstStyle/>
          <a:p>
            <a:pPr>
              <a:lnSpc>
                <a:spcPts val="1300"/>
              </a:lnSpc>
              <a:tabLst/>
            </a:pPr>
            <a:r>
              <a:rPr lang="en-US" altLang="zh-CN" sz="1202" b="1" dirty="0" smtClean="0">
                <a:solidFill>
                  <a:srgbClr val="333333"/>
                </a:solidFill>
                <a:latin typeface="Calibri" pitchFamily="18" charset="0"/>
                <a:cs typeface="Calibri" pitchFamily="18" charset="0"/>
              </a:rPr>
              <a:t>2.</a:t>
            </a:r>
            <a:r>
              <a:rPr lang="en-US" altLang="zh-CN" sz="1202" dirty="0" smtClean="0">
                <a:solidFill>
                  <a:srgbClr val="333333"/>
                </a:solidFill>
                <a:latin typeface="Microsoft YaHei UI" pitchFamily="18" charset="0"/>
                <a:cs typeface="Microsoft YaHei UI" pitchFamily="18" charset="0"/>
              </a:rPr>
              <a:t>精确筛选高危</a:t>
            </a:r>
          </a:p>
        </p:txBody>
      </p:sp>
      <p:sp>
        <p:nvSpPr>
          <p:cNvPr id="19" name="TextBox 1"/>
          <p:cNvSpPr txBox="1"/>
          <p:nvPr/>
        </p:nvSpPr>
        <p:spPr>
          <a:xfrm>
            <a:off x="762000" y="3327400"/>
            <a:ext cx="5537200" cy="1676400"/>
          </a:xfrm>
          <a:prstGeom prst="rect">
            <a:avLst/>
          </a:prstGeom>
          <a:noFill/>
        </p:spPr>
        <p:txBody>
          <a:bodyPr wrap="none" lIns="0" tIns="0" rIns="0" rtlCol="0">
            <a:spAutoFit/>
          </a:bodyPr>
          <a:lstStyle/>
          <a:p>
            <a:pPr>
              <a:lnSpc>
                <a:spcPts val="1200"/>
              </a:lnSpc>
              <a:tabLst>
                <a:tab pos="4470400" algn="l"/>
              </a:tabLst>
            </a:pPr>
            <a:r>
              <a:rPr lang="en-US" altLang="zh-CN" sz="1200" dirty="0" smtClean="0">
                <a:solidFill>
                  <a:srgbClr val="333333"/>
                </a:solidFill>
                <a:latin typeface="Microsoft YaHei UI" pitchFamily="18" charset="0"/>
                <a:cs typeface="Microsoft YaHei UI" pitchFamily="18" charset="0"/>
              </a:rPr>
              <a:t>投诉录音</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tab pos="4470400" algn="l"/>
              </a:tabLst>
            </a:pPr>
            <a:r>
              <a:rPr lang="en-US" altLang="zh-CN" dirty="0" smtClean="0"/>
              <a:t>	</a:t>
            </a:r>
            <a:r>
              <a:rPr lang="en-US" altLang="zh-CN" sz="1200" b="1" dirty="0" smtClean="0">
                <a:solidFill>
                  <a:srgbClr val="333333"/>
                </a:solidFill>
                <a:latin typeface="Calibri" pitchFamily="18" charset="0"/>
                <a:cs typeface="Calibri" pitchFamily="18" charset="0"/>
              </a:rPr>
              <a:t>4.</a:t>
            </a:r>
            <a:r>
              <a:rPr lang="en-US" altLang="zh-CN" sz="1200" dirty="0" smtClean="0">
                <a:latin typeface="Times New Roman" pitchFamily="18" charset="0"/>
                <a:cs typeface="Times New Roman" pitchFamily="18" charset="0"/>
              </a:rPr>
              <a:t> </a:t>
            </a:r>
            <a:r>
              <a:rPr lang="en-US" altLang="zh-CN" sz="1200" dirty="0" smtClean="0">
                <a:solidFill>
                  <a:srgbClr val="333333"/>
                </a:solidFill>
                <a:latin typeface="Microsoft YaHei UI" pitchFamily="18" charset="0"/>
                <a:cs typeface="Microsoft YaHei UI" pitchFamily="18" charset="0"/>
              </a:rPr>
              <a:t>质检管理员实</a:t>
            </a:r>
          </a:p>
        </p:txBody>
      </p:sp>
      <p:sp>
        <p:nvSpPr>
          <p:cNvPr id="20" name="TextBox 1"/>
          <p:cNvSpPr txBox="1"/>
          <p:nvPr/>
        </p:nvSpPr>
        <p:spPr>
          <a:xfrm>
            <a:off x="5232400" y="4991100"/>
            <a:ext cx="1066800" cy="317500"/>
          </a:xfrm>
          <a:prstGeom prst="rect">
            <a:avLst/>
          </a:prstGeom>
          <a:noFill/>
        </p:spPr>
        <p:txBody>
          <a:bodyPr wrap="none" lIns="0" tIns="0" rIns="0" rtlCol="0">
            <a:spAutoFit/>
          </a:bodyPr>
          <a:lstStyle/>
          <a:p>
            <a:pPr>
              <a:lnSpc>
                <a:spcPts val="1200"/>
              </a:lnSpc>
              <a:tabLst>
                <a:tab pos="381000" algn="l"/>
              </a:tabLst>
            </a:pPr>
            <a:r>
              <a:rPr lang="en-US" altLang="zh-CN" sz="1200" dirty="0" smtClean="0">
                <a:solidFill>
                  <a:srgbClr val="333333"/>
                </a:solidFill>
                <a:latin typeface="Microsoft YaHei UI" pitchFamily="18" charset="0"/>
                <a:cs typeface="Microsoft YaHei UI" pitchFamily="18" charset="0"/>
              </a:rPr>
              <a:t>时收到高危投诉</a:t>
            </a:r>
          </a:p>
          <a:p>
            <a:pPr>
              <a:lnSpc>
                <a:spcPts val="1300"/>
              </a:lnSpc>
              <a:tabLst>
                <a:tab pos="381000" algn="l"/>
              </a:tabLst>
            </a:pPr>
            <a:r>
              <a:rPr lang="en-US" altLang="zh-CN" dirty="0" smtClean="0"/>
              <a:t>	</a:t>
            </a:r>
            <a:r>
              <a:rPr lang="en-US" altLang="zh-CN" sz="1202" dirty="0" smtClean="0">
                <a:solidFill>
                  <a:srgbClr val="333333"/>
                </a:solidFill>
                <a:latin typeface="Microsoft YaHei UI" pitchFamily="18" charset="0"/>
                <a:cs typeface="Microsoft YaHei UI" pitchFamily="18" charset="0"/>
              </a:rPr>
              <a:t>录音</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5215128" y="2392679"/>
            <a:ext cx="184403" cy="259080"/>
          </a:xfrm>
          <a:custGeom>
            <a:avLst/>
            <a:gdLst>
              <a:gd name="connsiteX0" fmla="*/ 0 w 184403"/>
              <a:gd name="connsiteY0" fmla="*/ 259080 h 259080"/>
              <a:gd name="connsiteX1" fmla="*/ 184403 w 184403"/>
              <a:gd name="connsiteY1" fmla="*/ 259080 h 259080"/>
              <a:gd name="connsiteX2" fmla="*/ 184403 w 184403"/>
              <a:gd name="connsiteY2" fmla="*/ 0 h 259080"/>
              <a:gd name="connsiteX3" fmla="*/ 0 w 184403"/>
              <a:gd name="connsiteY3" fmla="*/ 0 h 259080"/>
              <a:gd name="connsiteX4" fmla="*/ 0 w 184403"/>
              <a:gd name="connsiteY4" fmla="*/ 259080 h 25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4403" h="259080">
                <a:moveTo>
                  <a:pt x="0" y="259080"/>
                </a:moveTo>
                <a:lnTo>
                  <a:pt x="184403" y="259080"/>
                </a:lnTo>
                <a:lnTo>
                  <a:pt x="184403" y="0"/>
                </a:lnTo>
                <a:lnTo>
                  <a:pt x="0" y="0"/>
                </a:lnTo>
                <a:lnTo>
                  <a:pt x="0" y="25908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6772275" y="2107183"/>
            <a:ext cx="1728978" cy="1133855"/>
          </a:xfrm>
          <a:custGeom>
            <a:avLst/>
            <a:gdLst>
              <a:gd name="connsiteX0" fmla="*/ 0 w 1728978"/>
              <a:gd name="connsiteY0" fmla="*/ 776097 h 1133855"/>
              <a:gd name="connsiteX1" fmla="*/ 1549781 w 1728978"/>
              <a:gd name="connsiteY1" fmla="*/ 0 h 1133855"/>
              <a:gd name="connsiteX2" fmla="*/ 1728978 w 1728978"/>
              <a:gd name="connsiteY2" fmla="*/ 357758 h 1133855"/>
              <a:gd name="connsiteX3" fmla="*/ 179196 w 1728978"/>
              <a:gd name="connsiteY3" fmla="*/ 1133855 h 1133855"/>
              <a:gd name="connsiteX4" fmla="*/ 0 w 1728978"/>
              <a:gd name="connsiteY4" fmla="*/ 776097 h 11338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8978" h="1133855">
                <a:moveTo>
                  <a:pt x="0" y="776097"/>
                </a:moveTo>
                <a:lnTo>
                  <a:pt x="1549781" y="0"/>
                </a:lnTo>
                <a:lnTo>
                  <a:pt x="1728978" y="357758"/>
                </a:lnTo>
                <a:lnTo>
                  <a:pt x="179196" y="1133855"/>
                </a:lnTo>
                <a:lnTo>
                  <a:pt x="0" y="776097"/>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1110" y="3090777"/>
            <a:ext cx="965689" cy="612438"/>
          </a:xfrm>
          <a:custGeom>
            <a:avLst/>
            <a:gdLst>
              <a:gd name="connsiteX0" fmla="*/ 965689 w 965689"/>
              <a:gd name="connsiteY0" fmla="*/ 503450 h 612438"/>
              <a:gd name="connsiteX1" fmla="*/ 801110 w 965689"/>
              <a:gd name="connsiteY1" fmla="*/ 507259 h 612438"/>
              <a:gd name="connsiteX2" fmla="*/ 156102 w 965689"/>
              <a:gd name="connsiteY2" fmla="*/ 537358 h 612438"/>
              <a:gd name="connsiteX3" fmla="*/ 111065 w 965689"/>
              <a:gd name="connsiteY3" fmla="*/ 105177 h 612438"/>
              <a:gd name="connsiteX4" fmla="*/ 756076 w 965689"/>
              <a:gd name="connsiteY4" fmla="*/ 75078 h 612438"/>
              <a:gd name="connsiteX5" fmla="*/ 888372 w 965689"/>
              <a:gd name="connsiteY5" fmla="*/ 405913 h 612438"/>
              <a:gd name="connsiteX6" fmla="*/ 965689 w 965689"/>
              <a:gd name="connsiteY6" fmla="*/ 503450 h 61243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65689" h="612438">
                <a:moveTo>
                  <a:pt x="965689" y="503450"/>
                </a:moveTo>
                <a:lnTo>
                  <a:pt x="801110" y="507259"/>
                </a:lnTo>
                <a:cubicBezTo>
                  <a:pt x="635438" y="634894"/>
                  <a:pt x="346653" y="648357"/>
                  <a:pt x="156102" y="537358"/>
                </a:cubicBezTo>
                <a:cubicBezTo>
                  <a:pt x="-34445" y="426360"/>
                  <a:pt x="-54610" y="232939"/>
                  <a:pt x="111065" y="105177"/>
                </a:cubicBezTo>
                <a:cubicBezTo>
                  <a:pt x="276739" y="-22456"/>
                  <a:pt x="565525" y="-35919"/>
                  <a:pt x="756076" y="75078"/>
                </a:cubicBezTo>
                <a:cubicBezTo>
                  <a:pt x="896715" y="156993"/>
                  <a:pt x="949065" y="287931"/>
                  <a:pt x="888372" y="405913"/>
                </a:cubicBezTo>
                <a:lnTo>
                  <a:pt x="965689" y="50345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794000" y="1244600"/>
            <a:ext cx="6261100" cy="4191000"/>
          </a:xfrm>
          <a:prstGeom prst="rect">
            <a:avLst/>
          </a:prstGeom>
          <a:noFill/>
        </p:spPr>
      </p:pic>
      <p:sp>
        <p:nvSpPr>
          <p:cNvPr id="2" name="TextBox 1"/>
          <p:cNvSpPr txBox="1"/>
          <p:nvPr/>
        </p:nvSpPr>
        <p:spPr>
          <a:xfrm>
            <a:off x="635000" y="393700"/>
            <a:ext cx="4655121"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（二）客户投诉原因分析</a:t>
            </a:r>
          </a:p>
        </p:txBody>
      </p:sp>
      <p:sp>
        <p:nvSpPr>
          <p:cNvPr id="8" name="TextBox 1"/>
          <p:cNvSpPr txBox="1"/>
          <p:nvPr/>
        </p:nvSpPr>
        <p:spPr>
          <a:xfrm>
            <a:off x="215900" y="1295400"/>
            <a:ext cx="2425700" cy="508000"/>
          </a:xfrm>
          <a:prstGeom prst="rect">
            <a:avLst/>
          </a:prstGeom>
          <a:noFill/>
        </p:spPr>
        <p:txBody>
          <a:bodyPr wrap="none" lIns="0" tIns="0" rIns="0" rtlCol="0">
            <a:spAutoFit/>
          </a:bodyPr>
          <a:lstStyle/>
          <a:p>
            <a:pPr>
              <a:lnSpc>
                <a:spcPts val="2000"/>
              </a:lnSpc>
              <a:tabLst/>
            </a:pPr>
            <a:r>
              <a:rPr lang="en-US" altLang="zh-CN" sz="1596" b="1" dirty="0" smtClean="0">
                <a:solidFill>
                  <a:srgbClr val="000000"/>
                </a:solidFill>
                <a:latin typeface="Microsoft YaHei UI" pitchFamily="18" charset="0"/>
                <a:cs typeface="Microsoft YaHei UI" pitchFamily="18" charset="0"/>
              </a:rPr>
              <a:t>直接对客户投诉进行聚类分</a:t>
            </a:r>
          </a:p>
          <a:p>
            <a:pPr>
              <a:lnSpc>
                <a:spcPts val="1900"/>
              </a:lnSpc>
              <a:tabLst/>
            </a:pPr>
            <a:r>
              <a:rPr lang="en-US" altLang="zh-CN" sz="1598" b="1" dirty="0" smtClean="0">
                <a:solidFill>
                  <a:srgbClr val="000000"/>
                </a:solidFill>
                <a:latin typeface="Microsoft YaHei UI" pitchFamily="18" charset="0"/>
                <a:cs typeface="Microsoft YaHei UI" pitchFamily="18" charset="0"/>
              </a:rPr>
              <a:t>析，发现以下相关术语：</a:t>
            </a:r>
          </a:p>
        </p:txBody>
      </p:sp>
      <p:sp>
        <p:nvSpPr>
          <p:cNvPr id="9" name="TextBox 1"/>
          <p:cNvSpPr txBox="1"/>
          <p:nvPr/>
        </p:nvSpPr>
        <p:spPr>
          <a:xfrm>
            <a:off x="863600" y="3517900"/>
            <a:ext cx="1778000" cy="241300"/>
          </a:xfrm>
          <a:prstGeom prst="rect">
            <a:avLst/>
          </a:prstGeom>
          <a:noFill/>
        </p:spPr>
        <p:txBody>
          <a:bodyPr wrap="none" lIns="0" tIns="0" rIns="0" rtlCol="0">
            <a:spAutoFit/>
          </a:bodyPr>
          <a:lstStyle/>
          <a:p>
            <a:pPr>
              <a:lnSpc>
                <a:spcPts val="1900"/>
              </a:lnSpc>
              <a:tabLst/>
            </a:pPr>
            <a:r>
              <a:rPr lang="en-US" altLang="zh-CN" sz="1479" dirty="0" smtClean="0">
                <a:solidFill>
                  <a:srgbClr val="000000"/>
                </a:solidFill>
                <a:latin typeface="Microsoft YaHei UI" pitchFamily="18" charset="0"/>
                <a:cs typeface="Microsoft YaHei UI" pitchFamily="18" charset="0"/>
              </a:rPr>
              <a:t>由于客户投诉是一个广</a:t>
            </a:r>
          </a:p>
        </p:txBody>
      </p:sp>
      <p:sp>
        <p:nvSpPr>
          <p:cNvPr id="10" name="TextBox 1"/>
          <p:cNvSpPr txBox="1"/>
          <p:nvPr/>
        </p:nvSpPr>
        <p:spPr>
          <a:xfrm>
            <a:off x="342900" y="3759200"/>
            <a:ext cx="2489200" cy="876300"/>
          </a:xfrm>
          <a:prstGeom prst="rect">
            <a:avLst/>
          </a:prstGeom>
          <a:noFill/>
        </p:spPr>
        <p:txBody>
          <a:bodyPr wrap="none" lIns="0" tIns="0" rIns="0" rtlCol="0">
            <a:spAutoFit/>
          </a:bodyPr>
          <a:lstStyle/>
          <a:p>
            <a:pPr>
              <a:lnSpc>
                <a:spcPts val="1900"/>
              </a:lnSpc>
              <a:tabLst/>
            </a:pPr>
            <a:r>
              <a:rPr lang="en-US" altLang="zh-CN" sz="1479" dirty="0" smtClean="0">
                <a:solidFill>
                  <a:srgbClr val="000000"/>
                </a:solidFill>
                <a:latin typeface="Microsoft YaHei UI" pitchFamily="18" charset="0"/>
                <a:cs typeface="Microsoft YaHei UI" pitchFamily="18" charset="0"/>
              </a:rPr>
              <a:t>义的分类，可能涉及多个业务，</a:t>
            </a:r>
          </a:p>
          <a:p>
            <a:pPr>
              <a:lnSpc>
                <a:spcPts val="1600"/>
              </a:lnSpc>
              <a:tabLst/>
            </a:pPr>
            <a:r>
              <a:rPr lang="en-US" altLang="zh-CN" sz="1479" dirty="0" smtClean="0">
                <a:solidFill>
                  <a:srgbClr val="000000"/>
                </a:solidFill>
                <a:latin typeface="Microsoft YaHei UI" pitchFamily="18" charset="0"/>
                <a:cs typeface="Microsoft YaHei UI" pitchFamily="18" charset="0"/>
              </a:rPr>
              <a:t>因此关于客户投诉的分析一般</a:t>
            </a:r>
          </a:p>
          <a:p>
            <a:pPr>
              <a:lnSpc>
                <a:spcPts val="1600"/>
              </a:lnSpc>
              <a:tabLst/>
            </a:pPr>
            <a:r>
              <a:rPr lang="en-US" altLang="zh-CN" sz="1479" dirty="0" smtClean="0">
                <a:solidFill>
                  <a:srgbClr val="000000"/>
                </a:solidFill>
                <a:latin typeface="Microsoft YaHei UI" pitchFamily="18" charset="0"/>
                <a:cs typeface="Microsoft YaHei UI" pitchFamily="18" charset="0"/>
              </a:rPr>
              <a:t>都放到业务专题分析中，如退</a:t>
            </a:r>
          </a:p>
          <a:p>
            <a:pPr>
              <a:lnSpc>
                <a:spcPts val="1600"/>
              </a:lnSpc>
              <a:tabLst/>
            </a:pPr>
            <a:r>
              <a:rPr lang="en-US" altLang="zh-CN" sz="1482" dirty="0" smtClean="0">
                <a:solidFill>
                  <a:srgbClr val="000000"/>
                </a:solidFill>
                <a:latin typeface="Microsoft YaHei UI" pitchFamily="18" charset="0"/>
                <a:cs typeface="Microsoft YaHei UI" pitchFamily="18" charset="0"/>
              </a:rPr>
              <a:t>保、理赔、缴费等。</a:t>
            </a:r>
          </a:p>
        </p:txBody>
      </p:sp>
      <p:sp>
        <p:nvSpPr>
          <p:cNvPr id="11" name="TextBox 1"/>
          <p:cNvSpPr txBox="1"/>
          <p:nvPr/>
        </p:nvSpPr>
        <p:spPr>
          <a:xfrm>
            <a:off x="342900" y="4813300"/>
            <a:ext cx="2311400" cy="673100"/>
          </a:xfrm>
          <a:prstGeom prst="rect">
            <a:avLst/>
          </a:prstGeom>
          <a:noFill/>
        </p:spPr>
        <p:txBody>
          <a:bodyPr wrap="none" lIns="0" tIns="0" rIns="0" rtlCol="0">
            <a:spAutoFit/>
          </a:bodyPr>
          <a:lstStyle/>
          <a:p>
            <a:pPr>
              <a:lnSpc>
                <a:spcPts val="1900"/>
              </a:lnSpc>
              <a:tabLst/>
            </a:pPr>
            <a:r>
              <a:rPr lang="en-US" altLang="zh-CN" sz="1479" dirty="0" smtClean="0">
                <a:solidFill>
                  <a:srgbClr val="000000"/>
                </a:solidFill>
                <a:latin typeface="Microsoft YaHei UI" pitchFamily="18" charset="0"/>
                <a:cs typeface="Microsoft YaHei UI" pitchFamily="18" charset="0"/>
              </a:rPr>
              <a:t>因此跟业务分类交叉的客户投</a:t>
            </a:r>
          </a:p>
          <a:p>
            <a:pPr>
              <a:lnSpc>
                <a:spcPts val="1600"/>
              </a:lnSpc>
              <a:tabLst/>
            </a:pPr>
            <a:r>
              <a:rPr lang="en-US" altLang="zh-CN" sz="1479" dirty="0" smtClean="0">
                <a:solidFill>
                  <a:srgbClr val="000000"/>
                </a:solidFill>
                <a:latin typeface="Microsoft YaHei UI" pitchFamily="18" charset="0"/>
                <a:cs typeface="Microsoft YaHei UI" pitchFamily="18" charset="0"/>
              </a:rPr>
              <a:t>诉参考其他专题分析中的投诉</a:t>
            </a:r>
          </a:p>
          <a:p>
            <a:pPr>
              <a:lnSpc>
                <a:spcPts val="1600"/>
              </a:lnSpc>
              <a:tabLst/>
            </a:pPr>
            <a:r>
              <a:rPr lang="en-US" altLang="zh-CN" sz="1479" dirty="0" smtClean="0">
                <a:solidFill>
                  <a:srgbClr val="000000"/>
                </a:solidFill>
                <a:latin typeface="Microsoft YaHei UI" pitchFamily="18" charset="0"/>
                <a:cs typeface="Microsoft YaHei UI" pitchFamily="18" charset="0"/>
              </a:rPr>
              <a:t>分析。</a:t>
            </a:r>
          </a:p>
        </p:txBody>
      </p:sp>
      <p:sp>
        <p:nvSpPr>
          <p:cNvPr id="12" name="TextBox 1"/>
          <p:cNvSpPr txBox="1"/>
          <p:nvPr/>
        </p:nvSpPr>
        <p:spPr>
          <a:xfrm>
            <a:off x="215900" y="2032000"/>
            <a:ext cx="2514600" cy="1524000"/>
          </a:xfrm>
          <a:prstGeom prst="rect">
            <a:avLst/>
          </a:prstGeom>
          <a:noFill/>
        </p:spPr>
        <p:txBody>
          <a:bodyPr wrap="none" lIns="0" tIns="0" rIns="0" rtlCol="0">
            <a:spAutoFit/>
          </a:bodyPr>
          <a:lstStyle/>
          <a:p>
            <a:pPr>
              <a:lnSpc>
                <a:spcPts val="1800"/>
              </a:lnSpc>
              <a:tabLst/>
            </a:pPr>
            <a:r>
              <a:rPr lang="en-US" altLang="zh-CN" sz="1403" dirty="0" smtClean="0">
                <a:solidFill>
                  <a:srgbClr val="000000"/>
                </a:solidFill>
                <a:latin typeface="Microsoft YaHei UI" pitchFamily="18" charset="0"/>
                <a:cs typeface="Microsoft YaHei UI" pitchFamily="18" charset="0"/>
              </a:rPr>
              <a:t>“已经</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申请”</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“系统</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自动”</a:t>
            </a:r>
          </a:p>
          <a:p>
            <a:pPr>
              <a:lnSpc>
                <a:spcPts val="1600"/>
              </a:lnSpc>
              <a:tabLst/>
            </a:pPr>
            <a:r>
              <a:rPr lang="en-US" altLang="zh-CN" sz="1403" dirty="0" smtClean="0">
                <a:solidFill>
                  <a:srgbClr val="000000"/>
                </a:solidFill>
                <a:latin typeface="Microsoft YaHei UI" pitchFamily="18" charset="0"/>
                <a:cs typeface="Microsoft YaHei UI" pitchFamily="18" charset="0"/>
              </a:rPr>
              <a:t>“</a:t>
            </a:r>
            <a:r>
              <a:rPr lang="en-US" altLang="zh-CN" sz="1403" b="1" dirty="0" smtClean="0">
                <a:solidFill>
                  <a:srgbClr val="000000"/>
                </a:solidFill>
                <a:latin typeface="Microsoft YaHei UI" pitchFamily="18" charset="0"/>
                <a:cs typeface="Microsoft YaHei UI" pitchFamily="18" charset="0"/>
              </a:rPr>
              <a:t>分</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Microsoft YaHei UI" pitchFamily="18" charset="0"/>
                <a:cs typeface="Microsoft YaHei UI" pitchFamily="18" charset="0"/>
              </a:rPr>
              <a:t>公司</a:t>
            </a:r>
            <a:r>
              <a:rPr lang="en-US" altLang="zh-CN" sz="1403" dirty="0" smtClean="0">
                <a:solidFill>
                  <a:srgbClr val="000000"/>
                </a:solidFill>
                <a:latin typeface="Microsoft YaHei UI" pitchFamily="18" charset="0"/>
                <a:cs typeface="Microsoft YaHei UI"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“通知</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到”</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a:t>
            </a:r>
            <a:r>
              <a:rPr lang="en-US" altLang="zh-CN" sz="1403" b="1" dirty="0" smtClean="0">
                <a:solidFill>
                  <a:srgbClr val="000000"/>
                </a:solidFill>
                <a:latin typeface="Microsoft YaHei UI" pitchFamily="18" charset="0"/>
                <a:cs typeface="Microsoft YaHei UI" pitchFamily="18" charset="0"/>
              </a:rPr>
              <a:t>我</a:t>
            </a:r>
          </a:p>
          <a:p>
            <a:pPr>
              <a:lnSpc>
                <a:spcPts val="1600"/>
              </a:lnSpc>
              <a:tabLst/>
            </a:pPr>
            <a:r>
              <a:rPr lang="en-US" altLang="zh-CN" sz="1403" b="1" dirty="0" smtClean="0">
                <a:solidFill>
                  <a:srgbClr val="000000"/>
                </a:solidFill>
                <a:latin typeface="Microsoft YaHei UI" pitchFamily="18" charset="0"/>
                <a:cs typeface="Microsoft YaHei UI" pitchFamily="18" charset="0"/>
              </a:rPr>
              <a:t>们</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Microsoft YaHei UI" pitchFamily="18" charset="0"/>
                <a:cs typeface="Microsoft YaHei UI" pitchFamily="18" charset="0"/>
              </a:rPr>
              <a:t>当地</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Microsoft YaHei UI" pitchFamily="18" charset="0"/>
                <a:cs typeface="Microsoft YaHei UI" pitchFamily="18" charset="0"/>
              </a:rPr>
              <a:t>分</a:t>
            </a:r>
            <a:r>
              <a:rPr lang="en-US" altLang="zh-CN" sz="1403" dirty="0" smtClean="0">
                <a:solidFill>
                  <a:srgbClr val="000000"/>
                </a:solidFill>
                <a:latin typeface="Microsoft YaHei UI" pitchFamily="18" charset="0"/>
                <a:cs typeface="Microsoft YaHei UI"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“才</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到期”</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a:t>
            </a:r>
            <a:r>
              <a:rPr lang="en-US" altLang="zh-CN" sz="1403" b="1" dirty="0" smtClean="0">
                <a:solidFill>
                  <a:srgbClr val="000000"/>
                </a:solidFill>
                <a:latin typeface="Microsoft YaHei UI" pitchFamily="18" charset="0"/>
                <a:cs typeface="Microsoft YaHei UI" pitchFamily="18" charset="0"/>
              </a:rPr>
              <a:t>分</a:t>
            </a:r>
          </a:p>
          <a:p>
            <a:pPr>
              <a:lnSpc>
                <a:spcPts val="1600"/>
              </a:lnSpc>
              <a:tabLst/>
            </a:pPr>
            <a:r>
              <a:rPr lang="en-US" altLang="zh-CN" sz="1403" b="1" dirty="0" smtClean="0">
                <a:solidFill>
                  <a:srgbClr val="000000"/>
                </a:solidFill>
                <a:latin typeface="Microsoft YaHei UI" pitchFamily="18" charset="0"/>
                <a:cs typeface="Microsoft YaHei UI" pitchFamily="18" charset="0"/>
              </a:rPr>
              <a:t>公司</a:t>
            </a:r>
            <a:r>
              <a:rPr lang="en-US" altLang="zh-CN" sz="1403" dirty="0" smtClean="0">
                <a:solidFill>
                  <a:srgbClr val="000000"/>
                </a:solidFill>
                <a:latin typeface="Microsoft YaHei UI" pitchFamily="18" charset="0"/>
                <a:cs typeface="Microsoft YaHei UI"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“公司</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然后”</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“到</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分”</a:t>
            </a:r>
          </a:p>
          <a:p>
            <a:pPr>
              <a:lnSpc>
                <a:spcPts val="1600"/>
              </a:lnSpc>
              <a:tabLst/>
            </a:pPr>
            <a:r>
              <a:rPr lang="en-US" altLang="zh-CN" sz="1403" dirty="0" smtClean="0">
                <a:solidFill>
                  <a:srgbClr val="000000"/>
                </a:solidFill>
                <a:latin typeface="Microsoft YaHei UI" pitchFamily="18" charset="0"/>
                <a:cs typeface="Microsoft YaHei UI" pitchFamily="18" charset="0"/>
              </a:rPr>
              <a:t>“打过电话”</a:t>
            </a:r>
          </a:p>
          <a:p>
            <a:pPr>
              <a:lnSpc>
                <a:spcPts val="1000"/>
              </a:lnSpc>
            </a:pPr>
            <a:endParaRPr lang="en-US" altLang="zh-CN" dirty="0" smtClean="0"/>
          </a:p>
          <a:p>
            <a:pPr>
              <a:lnSpc>
                <a:spcPts val="2400"/>
              </a:lnSpc>
              <a:tabLst/>
            </a:pPr>
            <a:r>
              <a:rPr lang="en-US" altLang="zh-CN" sz="1800" dirty="0" smtClean="0">
                <a:solidFill>
                  <a:srgbClr val="FFFFFF"/>
                </a:solidFill>
                <a:latin typeface="Microsoft YaHei UI" pitchFamily="18" charset="0"/>
                <a:cs typeface="Microsoft YaHei UI" pitchFamily="18" charset="0"/>
              </a:rPr>
              <a:t>提示</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841500" y="2215133"/>
            <a:ext cx="4466844" cy="12192"/>
          </a:xfrm>
          <a:custGeom>
            <a:avLst/>
            <a:gdLst>
              <a:gd name="connsiteX0" fmla="*/ 0 w 4466844"/>
              <a:gd name="connsiteY0" fmla="*/ 0 h 12192"/>
              <a:gd name="connsiteX1" fmla="*/ 1488947 w 4466844"/>
              <a:gd name="connsiteY1" fmla="*/ 0 h 12192"/>
              <a:gd name="connsiteX2" fmla="*/ 2977896 w 4466844"/>
              <a:gd name="connsiteY2" fmla="*/ 0 h 12192"/>
              <a:gd name="connsiteX3" fmla="*/ 4466844 w 4466844"/>
              <a:gd name="connsiteY3" fmla="*/ 0 h 12192"/>
              <a:gd name="connsiteX4" fmla="*/ 4466844 w 4466844"/>
              <a:gd name="connsiteY4" fmla="*/ 12192 h 12192"/>
              <a:gd name="connsiteX5" fmla="*/ 2977896 w 4466844"/>
              <a:gd name="connsiteY5" fmla="*/ 12192 h 12192"/>
              <a:gd name="connsiteX6" fmla="*/ 1488947 w 4466844"/>
              <a:gd name="connsiteY6" fmla="*/ 12192 h 12192"/>
              <a:gd name="connsiteX7" fmla="*/ 0 w 4466844"/>
              <a:gd name="connsiteY7" fmla="*/ 12192 h 12192"/>
              <a:gd name="connsiteX8" fmla="*/ 0 w 4466844"/>
              <a:gd name="connsiteY8" fmla="*/ 0 h 121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466844" h="12192">
                <a:moveTo>
                  <a:pt x="0" y="0"/>
                </a:moveTo>
                <a:lnTo>
                  <a:pt x="1488947" y="0"/>
                </a:lnTo>
                <a:lnTo>
                  <a:pt x="2977896" y="0"/>
                </a:lnTo>
                <a:lnTo>
                  <a:pt x="4466844" y="0"/>
                </a:lnTo>
                <a:lnTo>
                  <a:pt x="4466844" y="12192"/>
                </a:lnTo>
                <a:lnTo>
                  <a:pt x="2977896" y="12192"/>
                </a:lnTo>
                <a:lnTo>
                  <a:pt x="1488947" y="12192"/>
                </a:lnTo>
                <a:lnTo>
                  <a:pt x="0" y="12192"/>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665728" y="2702814"/>
            <a:ext cx="1626107" cy="12191"/>
          </a:xfrm>
          <a:custGeom>
            <a:avLst/>
            <a:gdLst>
              <a:gd name="connsiteX0" fmla="*/ 0 w 1626107"/>
              <a:gd name="connsiteY0" fmla="*/ 6095 h 12191"/>
              <a:gd name="connsiteX1" fmla="*/ 1626107 w 1626107"/>
              <a:gd name="connsiteY1" fmla="*/ 6095 h 12191"/>
            </a:gdLst>
            <a:ahLst/>
            <a:cxnLst>
              <a:cxn ang="0">
                <a:pos x="connsiteX0" y="connsiteY0"/>
              </a:cxn>
              <a:cxn ang="1">
                <a:pos x="connsiteX1" y="connsiteY1"/>
              </a:cxn>
            </a:cxnLst>
            <a:rect l="l" t="t" r="r" b="b"/>
            <a:pathLst>
              <a:path w="1626107" h="12191">
                <a:moveTo>
                  <a:pt x="0" y="6095"/>
                </a:moveTo>
                <a:lnTo>
                  <a:pt x="1626107" y="6095"/>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996441" y="3108705"/>
            <a:ext cx="1452880" cy="229108"/>
          </a:xfrm>
          <a:custGeom>
            <a:avLst/>
            <a:gdLst>
              <a:gd name="connsiteX0" fmla="*/ 6350 w 1452880"/>
              <a:gd name="connsiteY0" fmla="*/ 42417 h 229108"/>
              <a:gd name="connsiteX1" fmla="*/ 42418 w 1452880"/>
              <a:gd name="connsiteY1" fmla="*/ 6350 h 229108"/>
              <a:gd name="connsiteX2" fmla="*/ 1410462 w 1452880"/>
              <a:gd name="connsiteY2" fmla="*/ 6350 h 229108"/>
              <a:gd name="connsiteX3" fmla="*/ 1446530 w 1452880"/>
              <a:gd name="connsiteY3" fmla="*/ 42417 h 229108"/>
              <a:gd name="connsiteX4" fmla="*/ 1446530 w 1452880"/>
              <a:gd name="connsiteY4" fmla="*/ 186690 h 229108"/>
              <a:gd name="connsiteX5" fmla="*/ 1410462 w 1452880"/>
              <a:gd name="connsiteY5" fmla="*/ 222758 h 229108"/>
              <a:gd name="connsiteX6" fmla="*/ 42418 w 1452880"/>
              <a:gd name="connsiteY6" fmla="*/ 222758 h 229108"/>
              <a:gd name="connsiteX7" fmla="*/ 6350 w 1452880"/>
              <a:gd name="connsiteY7" fmla="*/ 186690 h 229108"/>
              <a:gd name="connsiteX8" fmla="*/ 6350 w 1452880"/>
              <a:gd name="connsiteY8" fmla="*/ 42417 h 2291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452880" h="229108">
                <a:moveTo>
                  <a:pt x="6350" y="42417"/>
                </a:moveTo>
                <a:cubicBezTo>
                  <a:pt x="6350" y="22479"/>
                  <a:pt x="22504" y="6350"/>
                  <a:pt x="42418" y="6350"/>
                </a:cubicBezTo>
                <a:lnTo>
                  <a:pt x="1410462" y="6350"/>
                </a:lnTo>
                <a:cubicBezTo>
                  <a:pt x="1430400" y="6350"/>
                  <a:pt x="1446530" y="22479"/>
                  <a:pt x="1446530" y="42417"/>
                </a:cubicBezTo>
                <a:lnTo>
                  <a:pt x="1446530" y="186690"/>
                </a:lnTo>
                <a:cubicBezTo>
                  <a:pt x="1446530" y="206628"/>
                  <a:pt x="1430400" y="222758"/>
                  <a:pt x="1410462" y="222758"/>
                </a:cubicBezTo>
                <a:lnTo>
                  <a:pt x="42418" y="222758"/>
                </a:lnTo>
                <a:cubicBezTo>
                  <a:pt x="22504" y="222758"/>
                  <a:pt x="6350" y="206628"/>
                  <a:pt x="6350" y="186690"/>
                </a:cubicBezTo>
                <a:lnTo>
                  <a:pt x="6350" y="42417"/>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6900" y="2819400"/>
            <a:ext cx="7835900" cy="3225800"/>
          </a:xfrm>
          <a:prstGeom prst="rect">
            <a:avLst/>
          </a:prstGeom>
          <a:noFill/>
        </p:spPr>
      </p:pic>
      <p:sp>
        <p:nvSpPr>
          <p:cNvPr id="2" name="TextBox 1"/>
          <p:cNvSpPr txBox="1"/>
          <p:nvPr/>
        </p:nvSpPr>
        <p:spPr>
          <a:xfrm>
            <a:off x="622300" y="419100"/>
            <a:ext cx="4655121"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钻取相关术语，筛选录音</a:t>
            </a:r>
          </a:p>
        </p:txBody>
      </p:sp>
      <p:sp>
        <p:nvSpPr>
          <p:cNvPr id="8" name="TextBox 1"/>
          <p:cNvSpPr txBox="1"/>
          <p:nvPr/>
        </p:nvSpPr>
        <p:spPr>
          <a:xfrm>
            <a:off x="622300" y="1028700"/>
            <a:ext cx="5842000" cy="749300"/>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Microsoft YaHei UI" pitchFamily="18" charset="0"/>
                <a:cs typeface="Microsoft YaHei UI" pitchFamily="18" charset="0"/>
              </a:rPr>
              <a:t>通过该术语进行过滤，共计1404通录音，占客户投诉的32.87%；</a:t>
            </a:r>
          </a:p>
          <a:p>
            <a:pPr>
              <a:lnSpc>
                <a:spcPts val="1000"/>
              </a:lnSpc>
            </a:pPr>
            <a:endParaRPr lang="en-US" altLang="zh-CN" dirty="0" smtClean="0"/>
          </a:p>
          <a:p>
            <a:pPr>
              <a:lnSpc>
                <a:spcPts val="2800"/>
              </a:lnSpc>
              <a:tabLst/>
            </a:pPr>
            <a:r>
              <a:rPr lang="en-US" altLang="zh-CN" sz="1596" b="1" dirty="0" smtClean="0">
                <a:solidFill>
                  <a:srgbClr val="000000"/>
                </a:solidFill>
                <a:latin typeface="Microsoft YaHei UI" pitchFamily="18" charset="0"/>
                <a:cs typeface="Microsoft YaHei UI" pitchFamily="18" charset="0"/>
              </a:rPr>
              <a:t>通过交叉分析和根源分析原因发现：</a:t>
            </a:r>
          </a:p>
        </p:txBody>
      </p:sp>
      <p:sp>
        <p:nvSpPr>
          <p:cNvPr id="9" name="TextBox 1"/>
          <p:cNvSpPr txBox="1"/>
          <p:nvPr/>
        </p:nvSpPr>
        <p:spPr>
          <a:xfrm>
            <a:off x="622300" y="1765300"/>
            <a:ext cx="8002191" cy="1033616"/>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Microsoft YaHei UI" pitchFamily="18" charset="0"/>
                <a:cs typeface="Microsoft YaHei UI" pitchFamily="18" charset="0"/>
              </a:rPr>
              <a:t>该部分客户投诉大部分是重复来电。客户在办理退保和理赔过程中，迟迟得不到答复。</a:t>
            </a:r>
          </a:p>
          <a:p>
            <a:pPr>
              <a:lnSpc>
                <a:spcPts val="1900"/>
              </a:lnSpc>
              <a:tabLst/>
            </a:pPr>
            <a:r>
              <a:rPr lang="en-US" altLang="zh-CN" sz="1598" dirty="0" smtClean="0">
                <a:solidFill>
                  <a:srgbClr val="000000"/>
                </a:solidFill>
                <a:latin typeface="Microsoft YaHei UI" pitchFamily="18" charset="0"/>
                <a:cs typeface="Microsoft YaHei UI" pitchFamily="18" charset="0"/>
              </a:rPr>
              <a:t>坐席的解释是</a:t>
            </a:r>
            <a:r>
              <a:rPr lang="en-US" altLang="zh-CN" sz="1598" b="1" dirty="0" smtClean="0">
                <a:solidFill>
                  <a:srgbClr val="FF0000"/>
                </a:solidFill>
                <a:latin typeface="Microsoft YaHei UI" pitchFamily="18" charset="0"/>
                <a:cs typeface="Microsoft YaHei UI" pitchFamily="18" charset="0"/>
              </a:rPr>
              <a:t>系统会将这些业务通过系统自动分配给当地分公司</a:t>
            </a:r>
            <a:r>
              <a:rPr lang="en-US" altLang="zh-CN" sz="1598" dirty="0" smtClean="0">
                <a:solidFill>
                  <a:srgbClr val="000000"/>
                </a:solidFill>
                <a:latin typeface="Microsoft YaHei UI" pitchFamily="18" charset="0"/>
                <a:cs typeface="Microsoft YaHei UI" pitchFamily="18" charset="0"/>
              </a:rPr>
              <a:t>，</a:t>
            </a:r>
            <a:r>
              <a:rPr lang="en-US" altLang="zh-CN" sz="1598" dirty="0" smtClean="0">
                <a:latin typeface="Times New Roman" pitchFamily="18" charset="0"/>
                <a:cs typeface="Times New Roman" pitchFamily="18" charset="0"/>
              </a:rPr>
              <a:t> </a:t>
            </a:r>
            <a:r>
              <a:rPr lang="en-US" altLang="zh-CN" sz="1598" dirty="0" smtClean="0">
                <a:solidFill>
                  <a:srgbClr val="000000"/>
                </a:solidFill>
                <a:latin typeface="Microsoft YaHei UI" pitchFamily="18" charset="0"/>
                <a:cs typeface="Microsoft YaHei UI" pitchFamily="18" charset="0"/>
              </a:rPr>
              <a:t>唯一的解决方案就是</a:t>
            </a:r>
          </a:p>
          <a:p>
            <a:pPr>
              <a:lnSpc>
                <a:spcPts val="1900"/>
              </a:lnSpc>
              <a:tabLst/>
            </a:pPr>
            <a:r>
              <a:rPr lang="en-US" altLang="zh-CN" sz="1596" dirty="0" smtClean="0">
                <a:solidFill>
                  <a:srgbClr val="000000"/>
                </a:solidFill>
                <a:latin typeface="Microsoft YaHei UI" pitchFamily="18" charset="0"/>
                <a:cs typeface="Microsoft YaHei UI" pitchFamily="18" charset="0"/>
              </a:rPr>
              <a:t>进一步反馈。从客户的角度，不管是分公司还是子公司，都是</a:t>
            </a:r>
            <a:r>
              <a:rPr lang="zh-CN" altLang="en-US" sz="1596" dirty="0" smtClean="0">
                <a:solidFill>
                  <a:srgbClr val="000000"/>
                </a:solidFill>
                <a:latin typeface="Microsoft YaHei UI" pitchFamily="18" charset="0"/>
                <a:cs typeface="Microsoft YaHei UI" pitchFamily="18" charset="0"/>
              </a:rPr>
              <a:t>该</a:t>
            </a:r>
            <a:r>
              <a:rPr lang="en-US" altLang="zh-CN" sz="1596" dirty="0" smtClean="0">
                <a:solidFill>
                  <a:srgbClr val="000000"/>
                </a:solidFill>
                <a:latin typeface="Microsoft YaHei UI" pitchFamily="18" charset="0"/>
                <a:cs typeface="Microsoft YaHei UI" pitchFamily="18" charset="0"/>
              </a:rPr>
              <a:t>人寿</a:t>
            </a:r>
            <a:r>
              <a:rPr lang="zh-CN" altLang="en-US" sz="1596" dirty="0" smtClean="0">
                <a:solidFill>
                  <a:srgbClr val="000000"/>
                </a:solidFill>
                <a:latin typeface="Microsoft YaHei UI" pitchFamily="18" charset="0"/>
                <a:cs typeface="Microsoft YaHei UI" pitchFamily="18" charset="0"/>
              </a:rPr>
              <a:t>公司</a:t>
            </a:r>
            <a:r>
              <a:rPr lang="en-US" altLang="zh-CN" sz="1596" dirty="0" smtClean="0">
                <a:solidFill>
                  <a:srgbClr val="000000"/>
                </a:solidFill>
                <a:latin typeface="Microsoft YaHei UI" pitchFamily="18" charset="0"/>
                <a:cs typeface="Microsoft YaHei UI" pitchFamily="18" charset="0"/>
              </a:rPr>
              <a:t>的责任，需要优</a:t>
            </a:r>
          </a:p>
          <a:p>
            <a:pPr>
              <a:lnSpc>
                <a:spcPts val="1900"/>
              </a:lnSpc>
              <a:tabLst/>
            </a:pPr>
            <a:r>
              <a:rPr lang="en-US" altLang="zh-CN" sz="1596" dirty="0" smtClean="0">
                <a:solidFill>
                  <a:srgbClr val="000000"/>
                </a:solidFill>
                <a:latin typeface="Microsoft YaHei UI" pitchFamily="18" charset="0"/>
                <a:cs typeface="Microsoft YaHei UI" pitchFamily="18" charset="0"/>
              </a:rPr>
              <a:t>化话术。另外，语音分析系统可以</a:t>
            </a:r>
            <a:r>
              <a:rPr lang="en-US" altLang="zh-CN" sz="1596" b="1" dirty="0" smtClean="0">
                <a:solidFill>
                  <a:srgbClr val="FF0000"/>
                </a:solidFill>
                <a:latin typeface="Microsoft YaHei UI" pitchFamily="18" charset="0"/>
                <a:cs typeface="Microsoft YaHei UI" pitchFamily="18" charset="0"/>
              </a:rPr>
              <a:t>与大数据系统配合</a:t>
            </a:r>
            <a:r>
              <a:rPr lang="en-US" altLang="zh-CN" sz="1596" dirty="0" smtClean="0">
                <a:solidFill>
                  <a:srgbClr val="000000"/>
                </a:solidFill>
                <a:latin typeface="Microsoft YaHei UI" pitchFamily="18" charset="0"/>
                <a:cs typeface="Microsoft YaHei UI" pitchFamily="18" charset="0"/>
              </a:rPr>
              <a:t>，对这部分分公司进行考核。</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552943" y="1148333"/>
            <a:ext cx="890016" cy="10668"/>
          </a:xfrm>
          <a:custGeom>
            <a:avLst/>
            <a:gdLst>
              <a:gd name="connsiteX0" fmla="*/ 0 w 890016"/>
              <a:gd name="connsiteY0" fmla="*/ 5333 h 10668"/>
              <a:gd name="connsiteX1" fmla="*/ 890016 w 890016"/>
              <a:gd name="connsiteY1" fmla="*/ 5333 h 10668"/>
            </a:gdLst>
            <a:ahLst/>
            <a:cxnLst>
              <a:cxn ang="0">
                <a:pos x="connsiteX0" y="connsiteY0"/>
              </a:cxn>
              <a:cxn ang="1">
                <a:pos x="connsiteX1" y="connsiteY1"/>
              </a:cxn>
            </a:cxnLst>
            <a:rect l="l" t="t" r="r" b="b"/>
            <a:pathLst>
              <a:path w="890016" h="10668">
                <a:moveTo>
                  <a:pt x="0" y="5333"/>
                </a:moveTo>
                <a:lnTo>
                  <a:pt x="890016" y="5333"/>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Freeform 3"/>
          <p:cNvSpPr/>
          <p:nvPr/>
        </p:nvSpPr>
        <p:spPr>
          <a:xfrm>
            <a:off x="3189725" y="4278795"/>
            <a:ext cx="460643" cy="215920"/>
          </a:xfrm>
          <a:custGeom>
            <a:avLst/>
            <a:gdLst>
              <a:gd name="connsiteX0" fmla="*/ 6350 w 460643"/>
              <a:gd name="connsiteY0" fmla="*/ 6350 h 215920"/>
              <a:gd name="connsiteX1" fmla="*/ 332274 w 460643"/>
              <a:gd name="connsiteY1" fmla="*/ 6350 h 215920"/>
              <a:gd name="connsiteX2" fmla="*/ 454293 w 460643"/>
              <a:gd name="connsiteY2" fmla="*/ 87384 h 215920"/>
              <a:gd name="connsiteX3" fmla="*/ 291269 w 460643"/>
              <a:gd name="connsiteY3" fmla="*/ 209570 h 215920"/>
              <a:gd name="connsiteX4" fmla="*/ 6350 w 460643"/>
              <a:gd name="connsiteY4" fmla="*/ 6350 h 2159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60643" h="215920">
                <a:moveTo>
                  <a:pt x="6350" y="6350"/>
                </a:moveTo>
                <a:lnTo>
                  <a:pt x="332274" y="6350"/>
                </a:lnTo>
                <a:lnTo>
                  <a:pt x="454293" y="87384"/>
                </a:lnTo>
                <a:lnTo>
                  <a:pt x="291269" y="209570"/>
                </a:lnTo>
                <a:lnTo>
                  <a:pt x="6350" y="6350"/>
                </a:lnTo>
              </a:path>
            </a:pathLst>
          </a:custGeom>
          <a:solidFill>
            <a:srgbClr val="00FF0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007024" y="4384914"/>
            <a:ext cx="455925" cy="287357"/>
          </a:xfrm>
          <a:custGeom>
            <a:avLst/>
            <a:gdLst>
              <a:gd name="connsiteX0" fmla="*/ 6350 w 455925"/>
              <a:gd name="connsiteY0" fmla="*/ 281007 h 287357"/>
              <a:gd name="connsiteX1" fmla="*/ 334818 w 455925"/>
              <a:gd name="connsiteY1" fmla="*/ 281007 h 287357"/>
              <a:gd name="connsiteX2" fmla="*/ 449575 w 455925"/>
              <a:gd name="connsiteY2" fmla="*/ 120675 h 287357"/>
              <a:gd name="connsiteX3" fmla="*/ 205030 w 455925"/>
              <a:gd name="connsiteY3" fmla="*/ 6350 h 287357"/>
              <a:gd name="connsiteX4" fmla="*/ 6350 w 455925"/>
              <a:gd name="connsiteY4" fmla="*/ 281007 h 2873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5925" h="287357">
                <a:moveTo>
                  <a:pt x="6350" y="281007"/>
                </a:moveTo>
                <a:lnTo>
                  <a:pt x="334818" y="281007"/>
                </a:lnTo>
                <a:lnTo>
                  <a:pt x="449575" y="120675"/>
                </a:lnTo>
                <a:lnTo>
                  <a:pt x="205030" y="6350"/>
                </a:lnTo>
                <a:lnTo>
                  <a:pt x="6350" y="281007"/>
                </a:lnTo>
              </a:path>
            </a:pathLst>
          </a:custGeom>
          <a:solidFill>
            <a:srgbClr val="00800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490733" y="4053494"/>
            <a:ext cx="654592" cy="554968"/>
          </a:xfrm>
          <a:custGeom>
            <a:avLst/>
            <a:gdLst>
              <a:gd name="connsiteX0" fmla="*/ 6350 w 654592"/>
              <a:gd name="connsiteY0" fmla="*/ 548618 h 554968"/>
              <a:gd name="connsiteX1" fmla="*/ 329977 w 654592"/>
              <a:gd name="connsiteY1" fmla="*/ 548618 h 554968"/>
              <a:gd name="connsiteX2" fmla="*/ 648242 w 654592"/>
              <a:gd name="connsiteY2" fmla="*/ 128550 h 554968"/>
              <a:gd name="connsiteX3" fmla="*/ 413791 w 654592"/>
              <a:gd name="connsiteY3" fmla="*/ 6350 h 554968"/>
              <a:gd name="connsiteX4" fmla="*/ 6350 w 654592"/>
              <a:gd name="connsiteY4" fmla="*/ 548618 h 5549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54592" h="554968">
                <a:moveTo>
                  <a:pt x="6350" y="548618"/>
                </a:moveTo>
                <a:lnTo>
                  <a:pt x="329977" y="548618"/>
                </a:lnTo>
                <a:lnTo>
                  <a:pt x="648242" y="128550"/>
                </a:lnTo>
                <a:lnTo>
                  <a:pt x="413791" y="6350"/>
                </a:lnTo>
                <a:lnTo>
                  <a:pt x="6350" y="548618"/>
                </a:lnTo>
              </a:path>
            </a:pathLst>
          </a:custGeom>
          <a:solidFill>
            <a:srgbClr val="00800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882228" y="3952806"/>
            <a:ext cx="576093" cy="297537"/>
          </a:xfrm>
          <a:custGeom>
            <a:avLst/>
            <a:gdLst>
              <a:gd name="connsiteX0" fmla="*/ 6350 w 576093"/>
              <a:gd name="connsiteY0" fmla="*/ 6350 h 297537"/>
              <a:gd name="connsiteX1" fmla="*/ 332350 w 576093"/>
              <a:gd name="connsiteY1" fmla="*/ 6350 h 297537"/>
              <a:gd name="connsiteX2" fmla="*/ 569743 w 576093"/>
              <a:gd name="connsiteY2" fmla="*/ 169015 h 297537"/>
              <a:gd name="connsiteX3" fmla="*/ 413886 w 576093"/>
              <a:gd name="connsiteY3" fmla="*/ 291187 h 297537"/>
              <a:gd name="connsiteX4" fmla="*/ 6350 w 576093"/>
              <a:gd name="connsiteY4" fmla="*/ 6350 h 29753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76093" h="297537">
                <a:moveTo>
                  <a:pt x="6350" y="6350"/>
                </a:moveTo>
                <a:lnTo>
                  <a:pt x="332350" y="6350"/>
                </a:lnTo>
                <a:lnTo>
                  <a:pt x="569743" y="169015"/>
                </a:lnTo>
                <a:lnTo>
                  <a:pt x="413886" y="291187"/>
                </a:lnTo>
                <a:lnTo>
                  <a:pt x="6350" y="6350"/>
                </a:lnTo>
              </a:path>
            </a:pathLst>
          </a:custGeom>
          <a:solidFill>
            <a:srgbClr val="00FF0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944617" y="3381985"/>
            <a:ext cx="2188344" cy="1291442"/>
          </a:xfrm>
          <a:custGeom>
            <a:avLst/>
            <a:gdLst>
              <a:gd name="connsiteX0" fmla="*/ 6350 w 2188344"/>
              <a:gd name="connsiteY0" fmla="*/ 1229144 h 1291442"/>
              <a:gd name="connsiteX1" fmla="*/ 251457 w 2188344"/>
              <a:gd name="connsiteY1" fmla="*/ 903159 h 1291442"/>
              <a:gd name="connsiteX2" fmla="*/ 536377 w 2188344"/>
              <a:gd name="connsiteY2" fmla="*/ 1106380 h 1291442"/>
              <a:gd name="connsiteX3" fmla="*/ 943960 w 2188344"/>
              <a:gd name="connsiteY3" fmla="*/ 577170 h 1291442"/>
              <a:gd name="connsiteX4" fmla="*/ 1351497 w 2188344"/>
              <a:gd name="connsiteY4" fmla="*/ 857269 h 1291442"/>
              <a:gd name="connsiteX5" fmla="*/ 2126086 w 2188344"/>
              <a:gd name="connsiteY5" fmla="*/ 6350 h 1291442"/>
              <a:gd name="connsiteX6" fmla="*/ 2181994 w 2188344"/>
              <a:gd name="connsiteY6" fmla="*/ 57570 h 1291442"/>
              <a:gd name="connsiteX7" fmla="*/ 1356812 w 2188344"/>
              <a:gd name="connsiteY7" fmla="*/ 959109 h 1291442"/>
              <a:gd name="connsiteX8" fmla="*/ 959337 w 2188344"/>
              <a:gd name="connsiteY8" fmla="*/ 679138 h 1291442"/>
              <a:gd name="connsiteX9" fmla="*/ 551896 w 2188344"/>
              <a:gd name="connsiteY9" fmla="*/ 1218393 h 1291442"/>
              <a:gd name="connsiteX10" fmla="*/ 266279 w 2188344"/>
              <a:gd name="connsiteY10" fmla="*/ 1009856 h 1291442"/>
              <a:gd name="connsiteX11" fmla="*/ 67598 w 2188344"/>
              <a:gd name="connsiteY11" fmla="*/ 1285092 h 1291442"/>
              <a:gd name="connsiteX12" fmla="*/ 6350 w 2188344"/>
              <a:gd name="connsiteY12" fmla="*/ 1229144 h 12914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188344" h="1291442">
                <a:moveTo>
                  <a:pt x="6350" y="1229144"/>
                </a:moveTo>
                <a:lnTo>
                  <a:pt x="251457" y="903159"/>
                </a:lnTo>
                <a:lnTo>
                  <a:pt x="536377" y="1106380"/>
                </a:lnTo>
                <a:lnTo>
                  <a:pt x="943960" y="577170"/>
                </a:lnTo>
                <a:lnTo>
                  <a:pt x="1351497" y="857269"/>
                </a:lnTo>
                <a:lnTo>
                  <a:pt x="2126086" y="6350"/>
                </a:lnTo>
                <a:lnTo>
                  <a:pt x="2181994" y="57570"/>
                </a:lnTo>
                <a:lnTo>
                  <a:pt x="1356812" y="959109"/>
                </a:lnTo>
                <a:lnTo>
                  <a:pt x="959337" y="679138"/>
                </a:lnTo>
                <a:lnTo>
                  <a:pt x="551896" y="1218393"/>
                </a:lnTo>
                <a:lnTo>
                  <a:pt x="266279" y="1009856"/>
                </a:lnTo>
                <a:lnTo>
                  <a:pt x="67598" y="1285092"/>
                </a:lnTo>
                <a:lnTo>
                  <a:pt x="6350" y="1229144"/>
                </a:lnTo>
              </a:path>
            </a:pathLst>
          </a:custGeom>
          <a:solidFill>
            <a:srgbClr val="00FF0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295649" y="3435054"/>
            <a:ext cx="1163929" cy="913087"/>
          </a:xfrm>
          <a:custGeom>
            <a:avLst/>
            <a:gdLst>
              <a:gd name="connsiteX0" fmla="*/ 6350 w 1163929"/>
              <a:gd name="connsiteY0" fmla="*/ 906737 h 913087"/>
              <a:gd name="connsiteX1" fmla="*/ 332967 w 1163929"/>
              <a:gd name="connsiteY1" fmla="*/ 906737 h 913087"/>
              <a:gd name="connsiteX2" fmla="*/ 1157579 w 1163929"/>
              <a:gd name="connsiteY2" fmla="*/ 6350 h 913087"/>
              <a:gd name="connsiteX3" fmla="*/ 830392 w 1163929"/>
              <a:gd name="connsiteY3" fmla="*/ 6350 h 913087"/>
              <a:gd name="connsiteX4" fmla="*/ 6350 w 1163929"/>
              <a:gd name="connsiteY4" fmla="*/ 906737 h 9130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63929" h="913087">
                <a:moveTo>
                  <a:pt x="6350" y="906737"/>
                </a:moveTo>
                <a:lnTo>
                  <a:pt x="332967" y="906737"/>
                </a:lnTo>
                <a:lnTo>
                  <a:pt x="1157579" y="6350"/>
                </a:lnTo>
                <a:lnTo>
                  <a:pt x="830392" y="6350"/>
                </a:lnTo>
                <a:lnTo>
                  <a:pt x="6350" y="906737"/>
                </a:lnTo>
              </a:path>
            </a:pathLst>
          </a:custGeom>
          <a:solidFill>
            <a:srgbClr val="00800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066062" y="3381985"/>
            <a:ext cx="392329" cy="65768"/>
          </a:xfrm>
          <a:custGeom>
            <a:avLst/>
            <a:gdLst>
              <a:gd name="connsiteX0" fmla="*/ 60549 w 392329"/>
              <a:gd name="connsiteY0" fmla="*/ 59418 h 65768"/>
              <a:gd name="connsiteX1" fmla="*/ 385979 w 392329"/>
              <a:gd name="connsiteY1" fmla="*/ 59418 h 65768"/>
              <a:gd name="connsiteX2" fmla="*/ 330641 w 392329"/>
              <a:gd name="connsiteY2" fmla="*/ 6350 h 65768"/>
              <a:gd name="connsiteX3" fmla="*/ 6350 w 392329"/>
              <a:gd name="connsiteY3" fmla="*/ 6350 h 65768"/>
              <a:gd name="connsiteX4" fmla="*/ 60549 w 392329"/>
              <a:gd name="connsiteY4" fmla="*/ 59418 h 657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2329" h="65768">
                <a:moveTo>
                  <a:pt x="60549" y="59418"/>
                </a:moveTo>
                <a:lnTo>
                  <a:pt x="385979" y="59418"/>
                </a:lnTo>
                <a:lnTo>
                  <a:pt x="330641" y="6350"/>
                </a:lnTo>
                <a:lnTo>
                  <a:pt x="6350" y="6350"/>
                </a:lnTo>
                <a:lnTo>
                  <a:pt x="60549" y="59418"/>
                </a:lnTo>
              </a:path>
            </a:pathLst>
          </a:custGeom>
          <a:solidFill>
            <a:srgbClr val="00FF00">
              <a:alpha val="10000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817239" y="3554603"/>
            <a:ext cx="283336" cy="261619"/>
          </a:xfrm>
          <a:custGeom>
            <a:avLst/>
            <a:gdLst>
              <a:gd name="connsiteX0" fmla="*/ 232409 w 283336"/>
              <a:gd name="connsiteY0" fmla="*/ 77977 h 261619"/>
              <a:gd name="connsiteX1" fmla="*/ 161797 w 283336"/>
              <a:gd name="connsiteY1" fmla="*/ 54609 h 261619"/>
              <a:gd name="connsiteX2" fmla="*/ 88645 w 283336"/>
              <a:gd name="connsiteY2" fmla="*/ 29209 h 261619"/>
              <a:gd name="connsiteX3" fmla="*/ 85597 w 283336"/>
              <a:gd name="connsiteY3" fmla="*/ 27431 h 261619"/>
              <a:gd name="connsiteX4" fmla="*/ 83946 w 283336"/>
              <a:gd name="connsiteY4" fmla="*/ 24129 h 261619"/>
              <a:gd name="connsiteX5" fmla="*/ 84201 w 283336"/>
              <a:gd name="connsiteY5" fmla="*/ 19176 h 261619"/>
              <a:gd name="connsiteX6" fmla="*/ 86486 w 283336"/>
              <a:gd name="connsiteY6" fmla="*/ 11556 h 261619"/>
              <a:gd name="connsiteX7" fmla="*/ 89534 w 283336"/>
              <a:gd name="connsiteY7" fmla="*/ 4825 h 261619"/>
              <a:gd name="connsiteX8" fmla="*/ 92582 w 283336"/>
              <a:gd name="connsiteY8" fmla="*/ 1142 h 261619"/>
              <a:gd name="connsiteX9" fmla="*/ 95503 w 283336"/>
              <a:gd name="connsiteY9" fmla="*/ 0 h 261619"/>
              <a:gd name="connsiteX10" fmla="*/ 98551 w 283336"/>
              <a:gd name="connsiteY10" fmla="*/ 380 h 261619"/>
              <a:gd name="connsiteX11" fmla="*/ 271907 w 283336"/>
              <a:gd name="connsiteY11" fmla="*/ 62610 h 261619"/>
              <a:gd name="connsiteX12" fmla="*/ 277621 w 283336"/>
              <a:gd name="connsiteY12" fmla="*/ 65531 h 261619"/>
              <a:gd name="connsiteX13" fmla="*/ 281813 w 283336"/>
              <a:gd name="connsiteY13" fmla="*/ 71119 h 261619"/>
              <a:gd name="connsiteX14" fmla="*/ 283336 w 283336"/>
              <a:gd name="connsiteY14" fmla="*/ 77088 h 261619"/>
              <a:gd name="connsiteX15" fmla="*/ 282066 w 283336"/>
              <a:gd name="connsiteY15" fmla="*/ 84200 h 261619"/>
              <a:gd name="connsiteX16" fmla="*/ 219582 w 283336"/>
              <a:gd name="connsiteY16" fmla="*/ 257428 h 261619"/>
              <a:gd name="connsiteX17" fmla="*/ 217932 w 283336"/>
              <a:gd name="connsiteY17" fmla="*/ 260095 h 261619"/>
              <a:gd name="connsiteX18" fmla="*/ 215138 w 283336"/>
              <a:gd name="connsiteY18" fmla="*/ 261619 h 261619"/>
              <a:gd name="connsiteX19" fmla="*/ 210439 w 283336"/>
              <a:gd name="connsiteY19" fmla="*/ 261619 h 261619"/>
              <a:gd name="connsiteX20" fmla="*/ 203326 w 283336"/>
              <a:gd name="connsiteY20" fmla="*/ 259587 h 261619"/>
              <a:gd name="connsiteX21" fmla="*/ 195960 w 283336"/>
              <a:gd name="connsiteY21" fmla="*/ 256539 h 261619"/>
              <a:gd name="connsiteX22" fmla="*/ 191896 w 283336"/>
              <a:gd name="connsiteY22" fmla="*/ 253491 h 261619"/>
              <a:gd name="connsiteX23" fmla="*/ 190500 w 283336"/>
              <a:gd name="connsiteY23" fmla="*/ 250316 h 261619"/>
              <a:gd name="connsiteX24" fmla="*/ 191134 w 283336"/>
              <a:gd name="connsiteY24" fmla="*/ 246887 h 261619"/>
              <a:gd name="connsiteX25" fmla="*/ 218185 w 283336"/>
              <a:gd name="connsiteY25" fmla="*/ 174116 h 261619"/>
              <a:gd name="connsiteX26" fmla="*/ 245109 w 283336"/>
              <a:gd name="connsiteY26" fmla="*/ 104901 h 261619"/>
              <a:gd name="connsiteX27" fmla="*/ 15494 w 283336"/>
              <a:gd name="connsiteY27" fmla="*/ 212978 h 261619"/>
              <a:gd name="connsiteX28" fmla="*/ 12826 w 283336"/>
              <a:gd name="connsiteY28" fmla="*/ 213359 h 261619"/>
              <a:gd name="connsiteX29" fmla="*/ 9905 w 283336"/>
              <a:gd name="connsiteY29" fmla="*/ 211962 h 261619"/>
              <a:gd name="connsiteX30" fmla="*/ 6730 w 283336"/>
              <a:gd name="connsiteY30" fmla="*/ 208533 h 261619"/>
              <a:gd name="connsiteX31" fmla="*/ 3175 w 283336"/>
              <a:gd name="connsiteY31" fmla="*/ 202310 h 261619"/>
              <a:gd name="connsiteX32" fmla="*/ 634 w 283336"/>
              <a:gd name="connsiteY32" fmla="*/ 195706 h 261619"/>
              <a:gd name="connsiteX33" fmla="*/ 0 w 283336"/>
              <a:gd name="connsiteY33" fmla="*/ 191007 h 261619"/>
              <a:gd name="connsiteX34" fmla="*/ 761 w 283336"/>
              <a:gd name="connsiteY34" fmla="*/ 187832 h 261619"/>
              <a:gd name="connsiteX35" fmla="*/ 2794 w 283336"/>
              <a:gd name="connsiteY35" fmla="*/ 186054 h 261619"/>
              <a:gd name="connsiteX36" fmla="*/ 232409 w 283336"/>
              <a:gd name="connsiteY36" fmla="*/ 77977 h 26161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Lst>
            <a:rect l="l" t="t" r="r" b="b"/>
            <a:pathLst>
              <a:path w="283336" h="261619">
                <a:moveTo>
                  <a:pt x="232409" y="77977"/>
                </a:moveTo>
                <a:cubicBezTo>
                  <a:pt x="209422" y="70484"/>
                  <a:pt x="185801" y="62737"/>
                  <a:pt x="161797" y="54609"/>
                </a:cubicBezTo>
                <a:cubicBezTo>
                  <a:pt x="137795" y="46481"/>
                  <a:pt x="113410" y="38100"/>
                  <a:pt x="88645" y="29209"/>
                </a:cubicBezTo>
                <a:cubicBezTo>
                  <a:pt x="87376" y="28828"/>
                  <a:pt x="86359" y="28193"/>
                  <a:pt x="85597" y="27431"/>
                </a:cubicBezTo>
                <a:cubicBezTo>
                  <a:pt x="84708" y="26542"/>
                  <a:pt x="84201" y="25526"/>
                  <a:pt x="83946" y="24129"/>
                </a:cubicBezTo>
                <a:cubicBezTo>
                  <a:pt x="83692" y="22859"/>
                  <a:pt x="83820" y="21208"/>
                  <a:pt x="84201" y="19176"/>
                </a:cubicBezTo>
                <a:cubicBezTo>
                  <a:pt x="84582" y="17144"/>
                  <a:pt x="85344" y="14604"/>
                  <a:pt x="86486" y="11556"/>
                </a:cubicBezTo>
                <a:cubicBezTo>
                  <a:pt x="87502" y="8762"/>
                  <a:pt x="88519" y="6476"/>
                  <a:pt x="89534" y="4825"/>
                </a:cubicBezTo>
                <a:cubicBezTo>
                  <a:pt x="90551" y="3047"/>
                  <a:pt x="91566" y="1777"/>
                  <a:pt x="92582" y="1142"/>
                </a:cubicBezTo>
                <a:cubicBezTo>
                  <a:pt x="93471" y="507"/>
                  <a:pt x="94488" y="126"/>
                  <a:pt x="95503" y="0"/>
                </a:cubicBezTo>
                <a:cubicBezTo>
                  <a:pt x="96520" y="-127"/>
                  <a:pt x="97535" y="0"/>
                  <a:pt x="98551" y="380"/>
                </a:cubicBezTo>
                <a:lnTo>
                  <a:pt x="271907" y="62610"/>
                </a:lnTo>
                <a:cubicBezTo>
                  <a:pt x="274065" y="63500"/>
                  <a:pt x="275970" y="64515"/>
                  <a:pt x="277621" y="65531"/>
                </a:cubicBezTo>
                <a:cubicBezTo>
                  <a:pt x="279145" y="66675"/>
                  <a:pt x="280542" y="68452"/>
                  <a:pt x="281813" y="71119"/>
                </a:cubicBezTo>
                <a:cubicBezTo>
                  <a:pt x="282828" y="73151"/>
                  <a:pt x="283336" y="75183"/>
                  <a:pt x="283336" y="77088"/>
                </a:cubicBezTo>
                <a:cubicBezTo>
                  <a:pt x="283336" y="79120"/>
                  <a:pt x="282955" y="81406"/>
                  <a:pt x="282066" y="84200"/>
                </a:cubicBezTo>
                <a:lnTo>
                  <a:pt x="219582" y="257428"/>
                </a:lnTo>
                <a:cubicBezTo>
                  <a:pt x="219201" y="258444"/>
                  <a:pt x="218694" y="259333"/>
                  <a:pt x="217932" y="260095"/>
                </a:cubicBezTo>
                <a:cubicBezTo>
                  <a:pt x="217296" y="260730"/>
                  <a:pt x="216280" y="261238"/>
                  <a:pt x="215138" y="261619"/>
                </a:cubicBezTo>
                <a:cubicBezTo>
                  <a:pt x="213995" y="262000"/>
                  <a:pt x="212470" y="262000"/>
                  <a:pt x="210439" y="261619"/>
                </a:cubicBezTo>
                <a:cubicBezTo>
                  <a:pt x="208533" y="261365"/>
                  <a:pt x="206120" y="260603"/>
                  <a:pt x="203326" y="259587"/>
                </a:cubicBezTo>
                <a:cubicBezTo>
                  <a:pt x="200278" y="258571"/>
                  <a:pt x="197865" y="257555"/>
                  <a:pt x="195960" y="256539"/>
                </a:cubicBezTo>
                <a:cubicBezTo>
                  <a:pt x="194182" y="255650"/>
                  <a:pt x="192785" y="254634"/>
                  <a:pt x="191896" y="253491"/>
                </a:cubicBezTo>
                <a:cubicBezTo>
                  <a:pt x="191134" y="252475"/>
                  <a:pt x="190626" y="251459"/>
                  <a:pt x="190500" y="250316"/>
                </a:cubicBezTo>
                <a:cubicBezTo>
                  <a:pt x="190500" y="249300"/>
                  <a:pt x="190626" y="248157"/>
                  <a:pt x="191134" y="246887"/>
                </a:cubicBezTo>
                <a:cubicBezTo>
                  <a:pt x="200025" y="221995"/>
                  <a:pt x="209041" y="197738"/>
                  <a:pt x="218185" y="174116"/>
                </a:cubicBezTo>
                <a:cubicBezTo>
                  <a:pt x="227202" y="150494"/>
                  <a:pt x="236220" y="127380"/>
                  <a:pt x="245109" y="104901"/>
                </a:cubicBezTo>
                <a:lnTo>
                  <a:pt x="15494" y="212978"/>
                </a:lnTo>
                <a:cubicBezTo>
                  <a:pt x="14604" y="213359"/>
                  <a:pt x="13715" y="213486"/>
                  <a:pt x="12826" y="213359"/>
                </a:cubicBezTo>
                <a:cubicBezTo>
                  <a:pt x="11938" y="213232"/>
                  <a:pt x="10921" y="212725"/>
                  <a:pt x="9905" y="211962"/>
                </a:cubicBezTo>
                <a:cubicBezTo>
                  <a:pt x="8889" y="211200"/>
                  <a:pt x="7746" y="210057"/>
                  <a:pt x="6730" y="208533"/>
                </a:cubicBezTo>
                <a:cubicBezTo>
                  <a:pt x="5588" y="206882"/>
                  <a:pt x="4445" y="204850"/>
                  <a:pt x="3175" y="202310"/>
                </a:cubicBezTo>
                <a:cubicBezTo>
                  <a:pt x="2032" y="199770"/>
                  <a:pt x="1142" y="197611"/>
                  <a:pt x="634" y="195706"/>
                </a:cubicBezTo>
                <a:cubicBezTo>
                  <a:pt x="126" y="193801"/>
                  <a:pt x="-127" y="192277"/>
                  <a:pt x="0" y="191007"/>
                </a:cubicBezTo>
                <a:cubicBezTo>
                  <a:pt x="0" y="189737"/>
                  <a:pt x="253" y="188721"/>
                  <a:pt x="761" y="187832"/>
                </a:cubicBezTo>
                <a:cubicBezTo>
                  <a:pt x="1270" y="187070"/>
                  <a:pt x="1904" y="186435"/>
                  <a:pt x="2794" y="186054"/>
                </a:cubicBezTo>
                <a:lnTo>
                  <a:pt x="232409" y="77977"/>
                </a:lnTo>
              </a:path>
            </a:pathLst>
          </a:custGeom>
          <a:solidFill>
            <a:srgbClr val="00206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574800" y="1841500"/>
            <a:ext cx="1168400" cy="977900"/>
          </a:xfrm>
          <a:prstGeom prst="rect">
            <a:avLst/>
          </a:prstGeom>
          <a:noFill/>
        </p:spPr>
      </p:pic>
      <p:pic>
        <p:nvPicPr>
          <p:cNvPr id="13" name="Picture 3"/>
          <p:cNvPicPr>
            <a:picLocks noChangeAspect="1" noChangeArrowheads="1"/>
          </p:cNvPicPr>
          <p:nvPr/>
        </p:nvPicPr>
        <p:blipFill>
          <a:blip r:embed="rId3"/>
          <a:srcRect/>
          <a:stretch>
            <a:fillRect/>
          </a:stretch>
        </p:blipFill>
        <p:spPr bwMode="auto">
          <a:xfrm>
            <a:off x="215900" y="2844800"/>
            <a:ext cx="2463800" cy="3378200"/>
          </a:xfrm>
          <a:prstGeom prst="rect">
            <a:avLst/>
          </a:prstGeom>
          <a:noFill/>
        </p:spPr>
      </p:pic>
      <p:pic>
        <p:nvPicPr>
          <p:cNvPr id="14" name="Picture 3"/>
          <p:cNvPicPr>
            <a:picLocks noChangeAspect="1" noChangeArrowheads="1"/>
          </p:cNvPicPr>
          <p:nvPr/>
        </p:nvPicPr>
        <p:blipFill>
          <a:blip r:embed="rId4"/>
          <a:srcRect/>
          <a:stretch>
            <a:fillRect/>
          </a:stretch>
        </p:blipFill>
        <p:spPr bwMode="auto">
          <a:xfrm>
            <a:off x="3035300" y="2260600"/>
            <a:ext cx="812800" cy="304800"/>
          </a:xfrm>
          <a:prstGeom prst="rect">
            <a:avLst/>
          </a:prstGeom>
          <a:noFill/>
        </p:spPr>
      </p:pic>
      <p:pic>
        <p:nvPicPr>
          <p:cNvPr id="15" name="Picture 3"/>
          <p:cNvPicPr>
            <a:picLocks noChangeAspect="1" noChangeArrowheads="1"/>
          </p:cNvPicPr>
          <p:nvPr/>
        </p:nvPicPr>
        <p:blipFill>
          <a:blip r:embed="rId5"/>
          <a:srcRect/>
          <a:stretch>
            <a:fillRect/>
          </a:stretch>
        </p:blipFill>
        <p:spPr bwMode="auto">
          <a:xfrm>
            <a:off x="2819400" y="3810000"/>
            <a:ext cx="939800" cy="520700"/>
          </a:xfrm>
          <a:prstGeom prst="rect">
            <a:avLst/>
          </a:prstGeom>
          <a:noFill/>
        </p:spPr>
      </p:pic>
      <p:pic>
        <p:nvPicPr>
          <p:cNvPr id="16" name="Picture 3"/>
          <p:cNvPicPr>
            <a:picLocks noChangeAspect="1" noChangeArrowheads="1"/>
          </p:cNvPicPr>
          <p:nvPr/>
        </p:nvPicPr>
        <p:blipFill>
          <a:blip r:embed="rId6"/>
          <a:srcRect/>
          <a:stretch>
            <a:fillRect/>
          </a:stretch>
        </p:blipFill>
        <p:spPr bwMode="auto">
          <a:xfrm>
            <a:off x="3048000" y="5626100"/>
            <a:ext cx="749300" cy="254000"/>
          </a:xfrm>
          <a:prstGeom prst="rect">
            <a:avLst/>
          </a:prstGeom>
          <a:noFill/>
        </p:spPr>
      </p:pic>
      <p:pic>
        <p:nvPicPr>
          <p:cNvPr id="17" name="Picture 3"/>
          <p:cNvPicPr>
            <a:picLocks noChangeAspect="1" noChangeArrowheads="1"/>
          </p:cNvPicPr>
          <p:nvPr/>
        </p:nvPicPr>
        <p:blipFill>
          <a:blip r:embed="rId7"/>
          <a:srcRect/>
          <a:stretch>
            <a:fillRect/>
          </a:stretch>
        </p:blipFill>
        <p:spPr bwMode="auto">
          <a:xfrm>
            <a:off x="4406900" y="1879600"/>
            <a:ext cx="1092200" cy="1143000"/>
          </a:xfrm>
          <a:prstGeom prst="rect">
            <a:avLst/>
          </a:prstGeom>
          <a:noFill/>
        </p:spPr>
      </p:pic>
      <p:pic>
        <p:nvPicPr>
          <p:cNvPr id="18" name="Picture 3"/>
          <p:cNvPicPr>
            <a:picLocks noChangeAspect="1" noChangeArrowheads="1"/>
          </p:cNvPicPr>
          <p:nvPr/>
        </p:nvPicPr>
        <p:blipFill>
          <a:blip r:embed="rId8"/>
          <a:srcRect/>
          <a:stretch>
            <a:fillRect/>
          </a:stretch>
        </p:blipFill>
        <p:spPr bwMode="auto">
          <a:xfrm>
            <a:off x="4203700" y="3340100"/>
            <a:ext cx="584200" cy="368300"/>
          </a:xfrm>
          <a:prstGeom prst="rect">
            <a:avLst/>
          </a:prstGeom>
          <a:noFill/>
        </p:spPr>
      </p:pic>
      <p:pic>
        <p:nvPicPr>
          <p:cNvPr id="19" name="Picture 3"/>
          <p:cNvPicPr>
            <a:picLocks noChangeAspect="1" noChangeArrowheads="1"/>
          </p:cNvPicPr>
          <p:nvPr/>
        </p:nvPicPr>
        <p:blipFill>
          <a:blip r:embed="rId9"/>
          <a:srcRect/>
          <a:stretch>
            <a:fillRect/>
          </a:stretch>
        </p:blipFill>
        <p:spPr bwMode="auto">
          <a:xfrm>
            <a:off x="4229100" y="5029200"/>
            <a:ext cx="1282700" cy="1193800"/>
          </a:xfrm>
          <a:prstGeom prst="rect">
            <a:avLst/>
          </a:prstGeom>
          <a:noFill/>
        </p:spPr>
      </p:pic>
      <p:pic>
        <p:nvPicPr>
          <p:cNvPr id="20" name="Picture 3"/>
          <p:cNvPicPr>
            <a:picLocks noChangeAspect="1" noChangeArrowheads="1"/>
          </p:cNvPicPr>
          <p:nvPr/>
        </p:nvPicPr>
        <p:blipFill>
          <a:blip r:embed="rId10"/>
          <a:srcRect/>
          <a:stretch>
            <a:fillRect/>
          </a:stretch>
        </p:blipFill>
        <p:spPr bwMode="auto">
          <a:xfrm>
            <a:off x="5549900" y="2387600"/>
            <a:ext cx="3416300" cy="3302000"/>
          </a:xfrm>
          <a:prstGeom prst="rect">
            <a:avLst/>
          </a:prstGeom>
          <a:noFill/>
        </p:spPr>
      </p:pic>
      <p:sp>
        <p:nvSpPr>
          <p:cNvPr id="2" name="TextBox 1"/>
          <p:cNvSpPr txBox="1"/>
          <p:nvPr/>
        </p:nvSpPr>
        <p:spPr>
          <a:xfrm>
            <a:off x="342900" y="2489200"/>
            <a:ext cx="1219200" cy="330200"/>
          </a:xfrm>
          <a:prstGeom prst="rect">
            <a:avLst/>
          </a:prstGeom>
          <a:noFill/>
        </p:spPr>
        <p:txBody>
          <a:bodyPr wrap="none" lIns="0" tIns="0" rIns="0" rtlCol="0">
            <a:spAutoFit/>
          </a:bodyPr>
          <a:lstStyle/>
          <a:p>
            <a:pPr>
              <a:lnSpc>
                <a:spcPts val="1200"/>
              </a:lnSpc>
              <a:tabLst/>
            </a:pPr>
            <a:r>
              <a:rPr lang="en-US" altLang="zh-CN" sz="1200" dirty="0" smtClean="0">
                <a:solidFill>
                  <a:srgbClr val="000000"/>
                </a:solidFill>
                <a:latin typeface="Microsoft YaHei UI" pitchFamily="18" charset="0"/>
                <a:cs typeface="Microsoft YaHei UI" pitchFamily="18" charset="0"/>
              </a:rPr>
              <a:t>找出分公司业务</a:t>
            </a:r>
          </a:p>
          <a:p>
            <a:pPr>
              <a:lnSpc>
                <a:spcPts val="1400"/>
              </a:lnSpc>
              <a:tabLst/>
            </a:pPr>
            <a:r>
              <a:rPr lang="en-US" altLang="zh-CN" sz="1200" dirty="0" smtClean="0">
                <a:solidFill>
                  <a:srgbClr val="000000"/>
                </a:solidFill>
                <a:latin typeface="Microsoft YaHei UI" pitchFamily="18" charset="0"/>
                <a:cs typeface="Microsoft YaHei UI" pitchFamily="18" charset="0"/>
              </a:rPr>
              <a:t>流程中存在的问题</a:t>
            </a:r>
          </a:p>
        </p:txBody>
      </p:sp>
      <p:sp>
        <p:nvSpPr>
          <p:cNvPr id="22" name="TextBox 1"/>
          <p:cNvSpPr txBox="1"/>
          <p:nvPr/>
        </p:nvSpPr>
        <p:spPr>
          <a:xfrm>
            <a:off x="2921000" y="2692400"/>
            <a:ext cx="1371600" cy="152400"/>
          </a:xfrm>
          <a:prstGeom prst="rect">
            <a:avLst/>
          </a:prstGeom>
          <a:noFill/>
        </p:spPr>
        <p:txBody>
          <a:bodyPr wrap="none" lIns="0" tIns="0" rIns="0" rtlCol="0">
            <a:spAutoFit/>
          </a:bodyPr>
          <a:lstStyle/>
          <a:p>
            <a:pPr>
              <a:lnSpc>
                <a:spcPts val="1200"/>
              </a:lnSpc>
              <a:tabLst/>
            </a:pPr>
            <a:r>
              <a:rPr lang="en-US" altLang="zh-CN" sz="1200" dirty="0" smtClean="0">
                <a:solidFill>
                  <a:srgbClr val="000000"/>
                </a:solidFill>
                <a:latin typeface="Microsoft YaHei UI" pitchFamily="18" charset="0"/>
                <a:cs typeface="Microsoft YaHei UI" pitchFamily="18" charset="0"/>
              </a:rPr>
              <a:t>业务部门对流程进行</a:t>
            </a:r>
          </a:p>
        </p:txBody>
      </p:sp>
      <p:sp>
        <p:nvSpPr>
          <p:cNvPr id="23" name="TextBox 1"/>
          <p:cNvSpPr txBox="1"/>
          <p:nvPr/>
        </p:nvSpPr>
        <p:spPr>
          <a:xfrm>
            <a:off x="723900" y="2933700"/>
            <a:ext cx="7924800" cy="1917700"/>
          </a:xfrm>
          <a:prstGeom prst="rect">
            <a:avLst/>
          </a:prstGeom>
          <a:noFill/>
        </p:spPr>
        <p:txBody>
          <a:bodyPr wrap="none" lIns="0" tIns="0" rIns="0" rtlCol="0">
            <a:spAutoFit/>
          </a:bodyPr>
          <a:lstStyle/>
          <a:p>
            <a:pPr>
              <a:lnSpc>
                <a:spcPts val="1200"/>
              </a:lnSpc>
              <a:tabLst>
                <a:tab pos="2197100" algn="l"/>
                <a:tab pos="7607300" algn="l"/>
              </a:tabLst>
            </a:pPr>
            <a:r>
              <a:rPr lang="en-US" altLang="zh-CN" dirty="0" smtClean="0"/>
              <a:t>	</a:t>
            </a:r>
            <a:r>
              <a:rPr lang="en-US" altLang="zh-CN" sz="1200" dirty="0" smtClean="0">
                <a:solidFill>
                  <a:srgbClr val="000000"/>
                </a:solidFill>
                <a:latin typeface="Microsoft YaHei UI" pitchFamily="18" charset="0"/>
                <a:cs typeface="Microsoft YaHei UI" pitchFamily="18" charset="0"/>
              </a:rPr>
              <a:t>重构或优化</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900"/>
              </a:lnSpc>
              <a:tabLst>
                <a:tab pos="2197100" algn="l"/>
                <a:tab pos="7607300" algn="l"/>
              </a:tabLst>
            </a:pPr>
            <a:r>
              <a:rPr lang="en-US" altLang="zh-CN" dirty="0" smtClean="0"/>
              <a:t>		</a:t>
            </a:r>
            <a:r>
              <a:rPr lang="en-US" altLang="zh-CN" sz="2004" b="1" dirty="0" smtClean="0">
                <a:solidFill>
                  <a:srgbClr val="000000"/>
                </a:solidFill>
                <a:latin typeface="Calibri" pitchFamily="18" charset="0"/>
                <a:cs typeface="Calibri" pitchFamily="18" charset="0"/>
              </a:rPr>
              <a:t>OR</a:t>
            </a:r>
          </a:p>
          <a:p>
            <a:pPr>
              <a:lnSpc>
                <a:spcPts val="1000"/>
              </a:lnSpc>
            </a:pPr>
            <a:endParaRPr lang="en-US" altLang="zh-CN" dirty="0" smtClean="0"/>
          </a:p>
          <a:p>
            <a:pPr>
              <a:lnSpc>
                <a:spcPts val="2000"/>
              </a:lnSpc>
              <a:tabLst>
                <a:tab pos="2197100" algn="l"/>
                <a:tab pos="7607300" algn="l"/>
              </a:tabLst>
            </a:pPr>
            <a:r>
              <a:rPr lang="en-US" altLang="zh-CN" sz="1200" dirty="0" smtClean="0">
                <a:solidFill>
                  <a:srgbClr val="000000"/>
                </a:solidFill>
                <a:latin typeface="Microsoft YaHei UI" pitchFamily="18" charset="0"/>
                <a:cs typeface="Microsoft YaHei UI" pitchFamily="18" charset="0"/>
              </a:rPr>
              <a:t>语音分析系统</a:t>
            </a:r>
          </a:p>
        </p:txBody>
      </p:sp>
      <p:sp>
        <p:nvSpPr>
          <p:cNvPr id="24" name="TextBox 1"/>
          <p:cNvSpPr txBox="1"/>
          <p:nvPr/>
        </p:nvSpPr>
        <p:spPr>
          <a:xfrm>
            <a:off x="596900" y="457200"/>
            <a:ext cx="7960513" cy="1956946"/>
          </a:xfrm>
          <a:prstGeom prst="rect">
            <a:avLst/>
          </a:prstGeom>
          <a:noFill/>
        </p:spPr>
        <p:txBody>
          <a:bodyPr wrap="none" lIns="0" tIns="0" rIns="0" rtlCol="0">
            <a:spAutoFit/>
          </a:bodyPr>
          <a:lstStyle/>
          <a:p>
            <a:pPr>
              <a:lnSpc>
                <a:spcPts val="3300"/>
              </a:lnSpc>
              <a:tabLst>
                <a:tab pos="25400" algn="l"/>
                <a:tab pos="6743700" algn="l"/>
              </a:tabLst>
            </a:pPr>
            <a:r>
              <a:rPr lang="en-US" altLang="zh-CN" dirty="0" smtClean="0"/>
              <a:t>	</a:t>
            </a:r>
            <a:r>
              <a:rPr lang="en-US" altLang="zh-CN" sz="3300" dirty="0" smtClean="0">
                <a:solidFill>
                  <a:srgbClr val="0070C0"/>
                </a:solidFill>
                <a:latin typeface="Microsoft YaHei UI" pitchFamily="18" charset="0"/>
                <a:cs typeface="Microsoft YaHei UI" pitchFamily="18" charset="0"/>
              </a:rPr>
              <a:t>与大数据系统配合完成对分公司的考核</a:t>
            </a:r>
          </a:p>
          <a:p>
            <a:pPr>
              <a:lnSpc>
                <a:spcPts val="2800"/>
              </a:lnSpc>
              <a:tabLst>
                <a:tab pos="25400" algn="l"/>
                <a:tab pos="6743700" algn="l"/>
              </a:tabLst>
            </a:pPr>
            <a:r>
              <a:rPr lang="en-US" altLang="zh-CN" sz="1403" dirty="0" smtClean="0">
                <a:solidFill>
                  <a:srgbClr val="000000"/>
                </a:solidFill>
                <a:latin typeface="Microsoft YaHei UI" pitchFamily="18" charset="0"/>
                <a:cs typeface="Microsoft YaHei UI" pitchFamily="18" charset="0"/>
              </a:rPr>
              <a:t>客户投诉电话中，有超过30%通话是因为</a:t>
            </a:r>
            <a:r>
              <a:rPr lang="en-US" altLang="zh-CN" sz="1403" b="1" dirty="0" smtClean="0">
                <a:solidFill>
                  <a:srgbClr val="000000"/>
                </a:solidFill>
                <a:latin typeface="Microsoft YaHei UI" pitchFamily="18" charset="0"/>
                <a:cs typeface="Microsoft YaHei UI" pitchFamily="18" charset="0"/>
              </a:rPr>
              <a:t>分公司处理不及时，服务不到位</a:t>
            </a:r>
            <a:r>
              <a:rPr lang="en-US" altLang="zh-CN" sz="1403" dirty="0" smtClean="0">
                <a:solidFill>
                  <a:srgbClr val="000000"/>
                </a:solidFill>
                <a:latin typeface="Microsoft YaHei UI" pitchFamily="18" charset="0"/>
                <a:cs typeface="Microsoft YaHei UI" pitchFamily="18" charset="0"/>
              </a:rPr>
              <a:t>，这与总公司“</a:t>
            </a:r>
            <a:r>
              <a:rPr lang="en-US" altLang="zh-CN" sz="1479" dirty="0" smtClean="0">
                <a:solidFill>
                  <a:srgbClr val="000000"/>
                </a:solidFill>
                <a:latin typeface="Microsoft YaHei UI" pitchFamily="18" charset="0"/>
                <a:cs typeface="Microsoft YaHei UI" pitchFamily="18" charset="0"/>
              </a:rPr>
              <a:t>让保险更便</a:t>
            </a:r>
          </a:p>
          <a:p>
            <a:pPr>
              <a:lnSpc>
                <a:spcPts val="1800"/>
              </a:lnSpc>
              <a:tabLst>
                <a:tab pos="25400" algn="l"/>
                <a:tab pos="6743700" algn="l"/>
              </a:tabLst>
            </a:pPr>
            <a:r>
              <a:rPr lang="en-US" altLang="zh-CN" sz="1479" u="sng" dirty="0" smtClean="0">
                <a:solidFill>
                  <a:srgbClr val="000000"/>
                </a:solidFill>
                <a:latin typeface="Microsoft YaHei UI" pitchFamily="18" charset="0"/>
                <a:cs typeface="Microsoft YaHei UI" pitchFamily="18" charset="0"/>
              </a:rPr>
              <a:t>捷、更实惠</a:t>
            </a:r>
            <a:r>
              <a:rPr lang="en-US" altLang="zh-CN" sz="1403" dirty="0" smtClean="0">
                <a:solidFill>
                  <a:srgbClr val="000000"/>
                </a:solidFill>
                <a:latin typeface="Microsoft YaHei UI" pitchFamily="18" charset="0"/>
                <a:cs typeface="Microsoft YaHei UI" pitchFamily="18" charset="0"/>
              </a:rPr>
              <a:t>”的理念背道而驰。</a:t>
            </a:r>
          </a:p>
          <a:p>
            <a:pPr>
              <a:lnSpc>
                <a:spcPts val="1700"/>
              </a:lnSpc>
              <a:tabLst>
                <a:tab pos="25400" algn="l"/>
                <a:tab pos="6743700" algn="l"/>
              </a:tabLst>
            </a:pPr>
            <a:r>
              <a:rPr lang="en-US" altLang="zh-CN" sz="1403" dirty="0" smtClean="0">
                <a:solidFill>
                  <a:srgbClr val="000000"/>
                </a:solidFill>
                <a:latin typeface="Microsoft YaHei UI" pitchFamily="18" charset="0"/>
                <a:cs typeface="Microsoft YaHei UI" pitchFamily="18" charset="0"/>
              </a:rPr>
              <a:t>因此有必要根据客户投诉情况建立</a:t>
            </a:r>
            <a:r>
              <a:rPr lang="en-US" altLang="zh-CN" sz="1403" b="1" dirty="0" smtClean="0">
                <a:solidFill>
                  <a:srgbClr val="000000"/>
                </a:solidFill>
                <a:latin typeface="Microsoft YaHei UI" pitchFamily="18" charset="0"/>
                <a:cs typeface="Microsoft YaHei UI" pitchFamily="18" charset="0"/>
              </a:rPr>
              <a:t>对分公司的考核机制</a:t>
            </a:r>
            <a:r>
              <a:rPr lang="en-US" altLang="zh-CN" sz="1403" dirty="0" smtClean="0">
                <a:solidFill>
                  <a:srgbClr val="000000"/>
                </a:solidFill>
                <a:latin typeface="Microsoft YaHei UI" pitchFamily="18" charset="0"/>
                <a:cs typeface="Microsoft YaHei UI" pitchFamily="18" charset="0"/>
              </a:rPr>
              <a:t>，同时</a:t>
            </a:r>
            <a:r>
              <a:rPr lang="en-US" altLang="zh-CN" sz="1403" b="1" dirty="0" smtClean="0">
                <a:solidFill>
                  <a:srgbClr val="000000"/>
                </a:solidFill>
                <a:latin typeface="Microsoft YaHei UI" pitchFamily="18" charset="0"/>
                <a:cs typeface="Microsoft YaHei UI" pitchFamily="18" charset="0"/>
              </a:rPr>
              <a:t>以制度的形式</a:t>
            </a:r>
            <a:r>
              <a:rPr lang="en-US" altLang="zh-CN" sz="1403" dirty="0" smtClean="0">
                <a:solidFill>
                  <a:srgbClr val="000000"/>
                </a:solidFill>
                <a:latin typeface="Microsoft YaHei UI" pitchFamily="18" charset="0"/>
                <a:cs typeface="Microsoft YaHei UI" pitchFamily="18" charset="0"/>
              </a:rPr>
              <a:t>优化分公司的服务流程，</a:t>
            </a:r>
          </a:p>
          <a:p>
            <a:pPr>
              <a:lnSpc>
                <a:spcPts val="1800"/>
              </a:lnSpc>
              <a:tabLst>
                <a:tab pos="25400" algn="l"/>
                <a:tab pos="6743700" algn="l"/>
              </a:tabLst>
            </a:pPr>
            <a:r>
              <a:rPr lang="en-US" altLang="zh-CN" sz="1403" dirty="0" smtClean="0">
                <a:solidFill>
                  <a:srgbClr val="000000"/>
                </a:solidFill>
                <a:latin typeface="Microsoft YaHei UI" pitchFamily="18" charset="0"/>
                <a:cs typeface="Microsoft YaHei UI" pitchFamily="18" charset="0"/>
              </a:rPr>
              <a:t>从而提升客户满意度，增加泰康人寿在公众中的影响力。</a:t>
            </a:r>
          </a:p>
          <a:p>
            <a:pPr>
              <a:lnSpc>
                <a:spcPts val="1000"/>
              </a:lnSpc>
            </a:pPr>
            <a:endParaRPr lang="en-US" altLang="zh-CN" dirty="0" smtClean="0"/>
          </a:p>
          <a:p>
            <a:pPr>
              <a:lnSpc>
                <a:spcPts val="1000"/>
              </a:lnSpc>
            </a:pPr>
            <a:endParaRPr lang="en-US" altLang="zh-CN" dirty="0" smtClean="0"/>
          </a:p>
          <a:p>
            <a:pPr>
              <a:lnSpc>
                <a:spcPts val="1500"/>
              </a:lnSpc>
              <a:tabLst>
                <a:tab pos="25400" algn="l"/>
                <a:tab pos="6743700" algn="l"/>
              </a:tabLst>
            </a:pPr>
            <a:r>
              <a:rPr lang="en-US" altLang="zh-CN" dirty="0" smtClean="0"/>
              <a:t>		</a:t>
            </a:r>
            <a:r>
              <a:rPr lang="en-US" altLang="zh-CN" sz="1200" dirty="0" smtClean="0">
                <a:solidFill>
                  <a:srgbClr val="000000"/>
                </a:solidFill>
                <a:latin typeface="Microsoft YaHei UI" pitchFamily="18" charset="0"/>
                <a:cs typeface="Microsoft YaHei UI" pitchFamily="18" charset="0"/>
              </a:rPr>
              <a:t>规范分公司流程</a:t>
            </a:r>
          </a:p>
        </p:txBody>
      </p:sp>
      <p:sp>
        <p:nvSpPr>
          <p:cNvPr id="25" name="TextBox 1"/>
          <p:cNvSpPr txBox="1"/>
          <p:nvPr/>
        </p:nvSpPr>
        <p:spPr>
          <a:xfrm>
            <a:off x="7340600" y="2349500"/>
            <a:ext cx="762000" cy="152400"/>
          </a:xfrm>
          <a:prstGeom prst="rect">
            <a:avLst/>
          </a:prstGeom>
          <a:noFill/>
        </p:spPr>
        <p:txBody>
          <a:bodyPr wrap="none" lIns="0" tIns="0" rIns="0" rtlCol="0">
            <a:spAutoFit/>
          </a:bodyPr>
          <a:lstStyle/>
          <a:p>
            <a:pPr>
              <a:lnSpc>
                <a:spcPts val="1200"/>
              </a:lnSpc>
              <a:tabLst/>
            </a:pPr>
            <a:r>
              <a:rPr lang="en-US" altLang="zh-CN" sz="1200" dirty="0" smtClean="0">
                <a:solidFill>
                  <a:srgbClr val="000000"/>
                </a:solidFill>
                <a:latin typeface="Microsoft YaHei UI" pitchFamily="18" charset="0"/>
                <a:cs typeface="Microsoft YaHei UI" pitchFamily="18" charset="0"/>
              </a:rPr>
              <a:t>并进行考核</a:t>
            </a:r>
          </a:p>
        </p:txBody>
      </p:sp>
      <p:sp>
        <p:nvSpPr>
          <p:cNvPr id="26" name="TextBox 1"/>
          <p:cNvSpPr txBox="1"/>
          <p:nvPr/>
        </p:nvSpPr>
        <p:spPr>
          <a:xfrm>
            <a:off x="596900" y="5816600"/>
            <a:ext cx="1206500" cy="330200"/>
          </a:xfrm>
          <a:prstGeom prst="rect">
            <a:avLst/>
          </a:prstGeom>
          <a:noFill/>
        </p:spPr>
        <p:txBody>
          <a:bodyPr wrap="none" lIns="0" tIns="0" rIns="0" rtlCol="0">
            <a:spAutoFit/>
          </a:bodyPr>
          <a:lstStyle/>
          <a:p>
            <a:pPr>
              <a:lnSpc>
                <a:spcPts val="1200"/>
              </a:lnSpc>
              <a:tabLst/>
            </a:pPr>
            <a:r>
              <a:rPr lang="en-US" altLang="zh-CN" sz="1200" dirty="0" smtClean="0">
                <a:solidFill>
                  <a:srgbClr val="000000"/>
                </a:solidFill>
                <a:latin typeface="Microsoft YaHei UI" pitchFamily="18" charset="0"/>
                <a:cs typeface="Microsoft YaHei UI" pitchFamily="18" charset="0"/>
              </a:rPr>
              <a:t>根据客户投诉情况</a:t>
            </a:r>
          </a:p>
          <a:p>
            <a:pPr>
              <a:lnSpc>
                <a:spcPts val="1400"/>
              </a:lnSpc>
              <a:tabLst/>
            </a:pPr>
            <a:r>
              <a:rPr lang="en-US" altLang="zh-CN" sz="1200" dirty="0" smtClean="0">
                <a:solidFill>
                  <a:srgbClr val="000000"/>
                </a:solidFill>
                <a:latin typeface="Microsoft YaHei UI" pitchFamily="18" charset="0"/>
                <a:cs typeface="Microsoft YaHei UI" pitchFamily="18" charset="0"/>
              </a:rPr>
              <a:t>给录音贴标签</a:t>
            </a:r>
          </a:p>
        </p:txBody>
      </p:sp>
      <p:sp>
        <p:nvSpPr>
          <p:cNvPr id="27" name="TextBox 1"/>
          <p:cNvSpPr txBox="1"/>
          <p:nvPr/>
        </p:nvSpPr>
        <p:spPr>
          <a:xfrm>
            <a:off x="2768600" y="5880100"/>
            <a:ext cx="1371600" cy="330200"/>
          </a:xfrm>
          <a:prstGeom prst="rect">
            <a:avLst/>
          </a:prstGeom>
          <a:noFill/>
        </p:spPr>
        <p:txBody>
          <a:bodyPr wrap="none" lIns="0" tIns="0" rIns="0" rtlCol="0">
            <a:spAutoFit/>
          </a:bodyPr>
          <a:lstStyle/>
          <a:p>
            <a:pPr>
              <a:lnSpc>
                <a:spcPts val="1200"/>
              </a:lnSpc>
              <a:tabLst/>
            </a:pPr>
            <a:r>
              <a:rPr lang="en-US" altLang="zh-CN" sz="1200" dirty="0" smtClean="0">
                <a:solidFill>
                  <a:srgbClr val="000000"/>
                </a:solidFill>
                <a:latin typeface="Microsoft YaHei UI" pitchFamily="18" charset="0"/>
                <a:cs typeface="Microsoft YaHei UI" pitchFamily="18" charset="0"/>
              </a:rPr>
              <a:t>语音分析将标签结果</a:t>
            </a:r>
          </a:p>
          <a:p>
            <a:pPr>
              <a:lnSpc>
                <a:spcPts val="1400"/>
              </a:lnSpc>
              <a:tabLst/>
            </a:pPr>
            <a:r>
              <a:rPr lang="en-US" altLang="zh-CN" sz="1200" dirty="0" smtClean="0">
                <a:solidFill>
                  <a:srgbClr val="000000"/>
                </a:solidFill>
                <a:latin typeface="Microsoft YaHei UI" pitchFamily="18" charset="0"/>
                <a:cs typeface="Microsoft YaHei UI" pitchFamily="18" charset="0"/>
              </a:rPr>
              <a:t>推送到大数据系统</a:t>
            </a:r>
          </a:p>
        </p:txBody>
      </p:sp>
      <p:sp>
        <p:nvSpPr>
          <p:cNvPr id="28" name="TextBox 1"/>
          <p:cNvSpPr txBox="1"/>
          <p:nvPr/>
        </p:nvSpPr>
        <p:spPr>
          <a:xfrm>
            <a:off x="6375400" y="5842000"/>
            <a:ext cx="1066800" cy="330200"/>
          </a:xfrm>
          <a:prstGeom prst="rect">
            <a:avLst/>
          </a:prstGeom>
          <a:noFill/>
        </p:spPr>
        <p:txBody>
          <a:bodyPr wrap="none" lIns="0" tIns="0" rIns="0" rtlCol="0">
            <a:spAutoFit/>
          </a:bodyPr>
          <a:lstStyle/>
          <a:p>
            <a:pPr>
              <a:lnSpc>
                <a:spcPts val="1200"/>
              </a:lnSpc>
              <a:tabLst/>
            </a:pPr>
            <a:r>
              <a:rPr lang="en-US" altLang="zh-CN" sz="1200" dirty="0" smtClean="0">
                <a:solidFill>
                  <a:srgbClr val="000000"/>
                </a:solidFill>
                <a:latin typeface="Microsoft YaHei UI" pitchFamily="18" charset="0"/>
                <a:cs typeface="Microsoft YaHei UI" pitchFamily="18" charset="0"/>
              </a:rPr>
              <a:t>大数据系统进行</a:t>
            </a:r>
          </a:p>
          <a:p>
            <a:pPr>
              <a:lnSpc>
                <a:spcPts val="1400"/>
              </a:lnSpc>
              <a:tabLst/>
            </a:pPr>
            <a:r>
              <a:rPr lang="en-US" altLang="zh-CN" sz="1200" dirty="0" smtClean="0">
                <a:solidFill>
                  <a:srgbClr val="000000"/>
                </a:solidFill>
                <a:latin typeface="Microsoft YaHei UI" pitchFamily="18" charset="0"/>
                <a:cs typeface="Microsoft YaHei UI" pitchFamily="18" charset="0"/>
              </a:rPr>
              <a:t>综合评分</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915400" y="6604000"/>
            <a:ext cx="114300" cy="114300"/>
          </a:xfrm>
          <a:prstGeom prst="rect">
            <a:avLst/>
          </a:prstGeom>
          <a:noFill/>
        </p:spPr>
        <p:txBody>
          <a:bodyPr wrap="none" lIns="0" tIns="0" rIns="0" rtlCol="0">
            <a:spAutoFit/>
          </a:bodyPr>
          <a:lstStyle/>
          <a:p>
            <a:pPr>
              <a:lnSpc>
                <a:spcPts val="900"/>
              </a:lnSpc>
              <a:tabLst/>
            </a:pPr>
            <a:r>
              <a:rPr lang="en-US" altLang="zh-CN" sz="900" dirty="0" smtClean="0">
                <a:solidFill>
                  <a:srgbClr val="FFFFFF"/>
                </a:solidFill>
                <a:latin typeface="Calibri" pitchFamily="18" charset="0"/>
                <a:cs typeface="Calibri" pitchFamily="18" charset="0"/>
              </a:rPr>
              <a:t>26</a:t>
            </a:r>
          </a:p>
        </p:txBody>
      </p:sp>
      <p:sp>
        <p:nvSpPr>
          <p:cNvPr id="3" name="TextBox 1"/>
          <p:cNvSpPr txBox="1"/>
          <p:nvPr/>
        </p:nvSpPr>
        <p:spPr>
          <a:xfrm>
            <a:off x="3467100" y="1828800"/>
            <a:ext cx="1778000" cy="571500"/>
          </a:xfrm>
          <a:prstGeom prst="rect">
            <a:avLst/>
          </a:prstGeom>
          <a:noFill/>
        </p:spPr>
        <p:txBody>
          <a:bodyPr wrap="none" lIns="0" tIns="0" rIns="0" rtlCol="0">
            <a:spAutoFit/>
          </a:bodyPr>
          <a:lstStyle/>
          <a:p>
            <a:pPr>
              <a:lnSpc>
                <a:spcPts val="4500"/>
              </a:lnSpc>
              <a:tabLst/>
            </a:pPr>
            <a:r>
              <a:rPr lang="en-US" altLang="zh-CN" sz="3504" dirty="0" smtClean="0">
                <a:solidFill>
                  <a:srgbClr val="000000"/>
                </a:solidFill>
                <a:latin typeface="Microsoft YaHei UI" pitchFamily="18" charset="0"/>
                <a:cs typeface="Microsoft YaHei UI" pitchFamily="18" charset="0"/>
              </a:rPr>
              <a:t>质检应用</a:t>
            </a:r>
          </a:p>
        </p:txBody>
      </p:sp>
      <p:sp>
        <p:nvSpPr>
          <p:cNvPr id="5" name="TextBox 1"/>
          <p:cNvSpPr txBox="1"/>
          <p:nvPr/>
        </p:nvSpPr>
        <p:spPr>
          <a:xfrm>
            <a:off x="2044700" y="3111500"/>
            <a:ext cx="1143000" cy="292100"/>
          </a:xfrm>
          <a:prstGeom prst="rect">
            <a:avLst/>
          </a:prstGeom>
          <a:noFill/>
        </p:spPr>
        <p:txBody>
          <a:bodyPr wrap="none" lIns="0" tIns="0" rIns="0" rtlCol="0">
            <a:spAutoFit/>
          </a:bodyPr>
          <a:lstStyle/>
          <a:p>
            <a:pPr>
              <a:lnSpc>
                <a:spcPts val="2300"/>
              </a:lnSpc>
              <a:tabLst/>
            </a:pPr>
            <a:r>
              <a:rPr lang="en-US" altLang="zh-CN" sz="1800" b="1" dirty="0" smtClean="0">
                <a:solidFill>
                  <a:srgbClr val="000000"/>
                </a:solidFill>
                <a:latin typeface="Microsoft YaHei UI" pitchFamily="18" charset="0"/>
                <a:cs typeface="Microsoft YaHei UI" pitchFamily="18" charset="0"/>
              </a:rPr>
              <a:t>分析目的：</a:t>
            </a:r>
          </a:p>
        </p:txBody>
      </p:sp>
      <p:sp>
        <p:nvSpPr>
          <p:cNvPr id="6" name="TextBox 1"/>
          <p:cNvSpPr txBox="1"/>
          <p:nvPr/>
        </p:nvSpPr>
        <p:spPr>
          <a:xfrm>
            <a:off x="2044700" y="3378200"/>
            <a:ext cx="43434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Microsoft YaHei UI" pitchFamily="18" charset="0"/>
                <a:cs typeface="Microsoft YaHei UI" pitchFamily="18" charset="0"/>
              </a:rPr>
              <a:t>提高质检覆盖面和质检效率，替代人工质检</a:t>
            </a:r>
          </a:p>
        </p:txBody>
      </p:sp>
      <p:sp>
        <p:nvSpPr>
          <p:cNvPr id="7" name="TextBox 1"/>
          <p:cNvSpPr txBox="1"/>
          <p:nvPr/>
        </p:nvSpPr>
        <p:spPr>
          <a:xfrm>
            <a:off x="2044700" y="3657600"/>
            <a:ext cx="54864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Microsoft YaHei UI" pitchFamily="18" charset="0"/>
                <a:cs typeface="Microsoft YaHei UI" pitchFamily="18" charset="0"/>
              </a:rPr>
              <a:t>规范话术，对坐席提供针对性培训建议，避免成本浪费</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05612" y="2763011"/>
            <a:ext cx="2307336" cy="1152144"/>
          </a:xfrm>
          <a:custGeom>
            <a:avLst/>
            <a:gdLst>
              <a:gd name="connsiteX0" fmla="*/ 0 w 2307336"/>
              <a:gd name="connsiteY0" fmla="*/ 192023 h 1152144"/>
              <a:gd name="connsiteX1" fmla="*/ 192023 w 2307336"/>
              <a:gd name="connsiteY1" fmla="*/ 0 h 1152144"/>
              <a:gd name="connsiteX2" fmla="*/ 2115311 w 2307336"/>
              <a:gd name="connsiteY2" fmla="*/ 0 h 1152144"/>
              <a:gd name="connsiteX3" fmla="*/ 2307336 w 2307336"/>
              <a:gd name="connsiteY3" fmla="*/ 192023 h 1152144"/>
              <a:gd name="connsiteX4" fmla="*/ 2307336 w 2307336"/>
              <a:gd name="connsiteY4" fmla="*/ 960120 h 1152144"/>
              <a:gd name="connsiteX5" fmla="*/ 2115311 w 2307336"/>
              <a:gd name="connsiteY5" fmla="*/ 1152144 h 1152144"/>
              <a:gd name="connsiteX6" fmla="*/ 192023 w 2307336"/>
              <a:gd name="connsiteY6" fmla="*/ 1152144 h 1152144"/>
              <a:gd name="connsiteX7" fmla="*/ 0 w 2307336"/>
              <a:gd name="connsiteY7" fmla="*/ 960120 h 1152144"/>
              <a:gd name="connsiteX8" fmla="*/ 0 w 2307336"/>
              <a:gd name="connsiteY8" fmla="*/ 192023 h 1152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307336" h="1152144">
                <a:moveTo>
                  <a:pt x="0" y="192023"/>
                </a:moveTo>
                <a:cubicBezTo>
                  <a:pt x="0" y="85979"/>
                  <a:pt x="85979" y="0"/>
                  <a:pt x="192023" y="0"/>
                </a:cubicBezTo>
                <a:lnTo>
                  <a:pt x="2115311" y="0"/>
                </a:lnTo>
                <a:cubicBezTo>
                  <a:pt x="2221356" y="0"/>
                  <a:pt x="2307336" y="85979"/>
                  <a:pt x="2307336" y="192023"/>
                </a:cubicBezTo>
                <a:lnTo>
                  <a:pt x="2307336" y="960120"/>
                </a:lnTo>
                <a:cubicBezTo>
                  <a:pt x="2307336" y="1066165"/>
                  <a:pt x="2221356" y="1152144"/>
                  <a:pt x="2115311" y="1152144"/>
                </a:cubicBezTo>
                <a:lnTo>
                  <a:pt x="192023" y="1152144"/>
                </a:lnTo>
                <a:cubicBezTo>
                  <a:pt x="85979" y="1152144"/>
                  <a:pt x="0" y="1066165"/>
                  <a:pt x="0" y="960120"/>
                </a:cubicBezTo>
                <a:lnTo>
                  <a:pt x="0" y="192023"/>
                </a:lnTo>
              </a:path>
            </a:pathLst>
          </a:custGeom>
          <a:solidFill>
            <a:srgbClr val="92D05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699262" y="2756661"/>
            <a:ext cx="2320036" cy="1164844"/>
          </a:xfrm>
          <a:custGeom>
            <a:avLst/>
            <a:gdLst>
              <a:gd name="connsiteX0" fmla="*/ 6350 w 2320036"/>
              <a:gd name="connsiteY0" fmla="*/ 198373 h 1164844"/>
              <a:gd name="connsiteX1" fmla="*/ 198373 w 2320036"/>
              <a:gd name="connsiteY1" fmla="*/ 6350 h 1164844"/>
              <a:gd name="connsiteX2" fmla="*/ 2121661 w 2320036"/>
              <a:gd name="connsiteY2" fmla="*/ 6350 h 1164844"/>
              <a:gd name="connsiteX3" fmla="*/ 2313686 w 2320036"/>
              <a:gd name="connsiteY3" fmla="*/ 198373 h 1164844"/>
              <a:gd name="connsiteX4" fmla="*/ 2313686 w 2320036"/>
              <a:gd name="connsiteY4" fmla="*/ 966470 h 1164844"/>
              <a:gd name="connsiteX5" fmla="*/ 2121661 w 2320036"/>
              <a:gd name="connsiteY5" fmla="*/ 1158494 h 1164844"/>
              <a:gd name="connsiteX6" fmla="*/ 198373 w 2320036"/>
              <a:gd name="connsiteY6" fmla="*/ 1158494 h 1164844"/>
              <a:gd name="connsiteX7" fmla="*/ 6350 w 2320036"/>
              <a:gd name="connsiteY7" fmla="*/ 966470 h 1164844"/>
              <a:gd name="connsiteX8" fmla="*/ 6350 w 2320036"/>
              <a:gd name="connsiteY8" fmla="*/ 198373 h 11648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320036" h="1164844">
                <a:moveTo>
                  <a:pt x="6350" y="198373"/>
                </a:moveTo>
                <a:cubicBezTo>
                  <a:pt x="6350" y="92329"/>
                  <a:pt x="92329" y="6350"/>
                  <a:pt x="198373" y="6350"/>
                </a:cubicBezTo>
                <a:lnTo>
                  <a:pt x="2121661" y="6350"/>
                </a:lnTo>
                <a:cubicBezTo>
                  <a:pt x="2227706" y="6350"/>
                  <a:pt x="2313686" y="92329"/>
                  <a:pt x="2313686" y="198373"/>
                </a:cubicBezTo>
                <a:lnTo>
                  <a:pt x="2313686" y="966470"/>
                </a:lnTo>
                <a:cubicBezTo>
                  <a:pt x="2313686" y="1072515"/>
                  <a:pt x="2227706" y="1158494"/>
                  <a:pt x="2121661" y="1158494"/>
                </a:cubicBezTo>
                <a:lnTo>
                  <a:pt x="198373" y="1158494"/>
                </a:lnTo>
                <a:cubicBezTo>
                  <a:pt x="92329" y="1158494"/>
                  <a:pt x="6350" y="1072515"/>
                  <a:pt x="6350" y="966470"/>
                </a:cubicBezTo>
                <a:lnTo>
                  <a:pt x="6350" y="198373"/>
                </a:lnTo>
              </a:path>
            </a:pathLst>
          </a:custGeom>
          <a:solidFill>
            <a:srgbClr val="000000">
              <a:alpha val="0"/>
            </a:srgbClr>
          </a:solidFill>
          <a:ln w="12700">
            <a:solidFill>
              <a:srgbClr val="41719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500628" y="3095244"/>
            <a:ext cx="714755" cy="489204"/>
          </a:xfrm>
          <a:custGeom>
            <a:avLst/>
            <a:gdLst>
              <a:gd name="connsiteX0" fmla="*/ 225551 w 714755"/>
              <a:gd name="connsiteY0" fmla="*/ 489203 h 489204"/>
              <a:gd name="connsiteX1" fmla="*/ 714755 w 714755"/>
              <a:gd name="connsiteY1" fmla="*/ 244602 h 489204"/>
              <a:gd name="connsiteX2" fmla="*/ 225551 w 714755"/>
              <a:gd name="connsiteY2" fmla="*/ 0 h 489204"/>
              <a:gd name="connsiteX3" fmla="*/ 225551 w 714755"/>
              <a:gd name="connsiteY3" fmla="*/ 118236 h 489204"/>
              <a:gd name="connsiteX4" fmla="*/ 0 w 714755"/>
              <a:gd name="connsiteY4" fmla="*/ 118236 h 489204"/>
              <a:gd name="connsiteX5" fmla="*/ 0 w 714755"/>
              <a:gd name="connsiteY5" fmla="*/ 370966 h 489204"/>
              <a:gd name="connsiteX6" fmla="*/ 225551 w 714755"/>
              <a:gd name="connsiteY6" fmla="*/ 370966 h 489204"/>
              <a:gd name="connsiteX7" fmla="*/ 225551 w 714755"/>
              <a:gd name="connsiteY7" fmla="*/ 489203 h 4892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14755" h="489204">
                <a:moveTo>
                  <a:pt x="225551" y="489203"/>
                </a:moveTo>
                <a:lnTo>
                  <a:pt x="714755" y="244602"/>
                </a:lnTo>
                <a:lnTo>
                  <a:pt x="225551" y="0"/>
                </a:lnTo>
                <a:lnTo>
                  <a:pt x="225551" y="118236"/>
                </a:lnTo>
                <a:lnTo>
                  <a:pt x="0" y="118236"/>
                </a:lnTo>
                <a:lnTo>
                  <a:pt x="0" y="370966"/>
                </a:lnTo>
                <a:lnTo>
                  <a:pt x="225551" y="370966"/>
                </a:lnTo>
                <a:lnTo>
                  <a:pt x="225551" y="489203"/>
                </a:lnTo>
              </a:path>
            </a:pathLst>
          </a:custGeom>
          <a:solidFill>
            <a:srgbClr val="61802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353811" y="2232660"/>
            <a:ext cx="2412491" cy="2412492"/>
          </a:xfrm>
          <a:custGeom>
            <a:avLst/>
            <a:gdLst>
              <a:gd name="connsiteX0" fmla="*/ 25146 w 2412491"/>
              <a:gd name="connsiteY0" fmla="*/ 1206245 h 2412492"/>
              <a:gd name="connsiteX1" fmla="*/ 1206245 w 2412491"/>
              <a:gd name="connsiteY1" fmla="*/ 25145 h 2412492"/>
              <a:gd name="connsiteX2" fmla="*/ 2387345 w 2412491"/>
              <a:gd name="connsiteY2" fmla="*/ 1206245 h 2412492"/>
              <a:gd name="connsiteX3" fmla="*/ 1206245 w 2412491"/>
              <a:gd name="connsiteY3" fmla="*/ 2387345 h 2412492"/>
              <a:gd name="connsiteX4" fmla="*/ 25146 w 2412491"/>
              <a:gd name="connsiteY4" fmla="*/ 1206245 h 24124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12491" h="2412492">
                <a:moveTo>
                  <a:pt x="25146" y="1206245"/>
                </a:moveTo>
                <a:cubicBezTo>
                  <a:pt x="25146" y="553973"/>
                  <a:pt x="553973" y="25145"/>
                  <a:pt x="1206245" y="25145"/>
                </a:cubicBezTo>
                <a:cubicBezTo>
                  <a:pt x="1858518" y="25145"/>
                  <a:pt x="2387345" y="553973"/>
                  <a:pt x="2387345" y="1206245"/>
                </a:cubicBezTo>
                <a:cubicBezTo>
                  <a:pt x="2387345" y="1858518"/>
                  <a:pt x="1858518" y="2387345"/>
                  <a:pt x="1206245" y="2387345"/>
                </a:cubicBezTo>
                <a:cubicBezTo>
                  <a:pt x="553973" y="2387345"/>
                  <a:pt x="25146" y="1858518"/>
                  <a:pt x="25146" y="1206245"/>
                </a:cubicBezTo>
              </a:path>
            </a:pathLst>
          </a:custGeom>
          <a:solidFill>
            <a:srgbClr val="000000">
              <a:alpha val="0"/>
            </a:srgbClr>
          </a:solidFill>
          <a:ln w="50800">
            <a:solidFill>
              <a:srgbClr val="954F72">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610100" y="1397000"/>
            <a:ext cx="3822700" cy="3378200"/>
          </a:xfrm>
          <a:prstGeom prst="rect">
            <a:avLst/>
          </a:prstGeom>
          <a:noFill/>
        </p:spPr>
      </p:pic>
      <p:sp>
        <p:nvSpPr>
          <p:cNvPr id="2" name="TextBox 1"/>
          <p:cNvSpPr txBox="1"/>
          <p:nvPr/>
        </p:nvSpPr>
        <p:spPr>
          <a:xfrm>
            <a:off x="6172200" y="5207000"/>
            <a:ext cx="9144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Microsoft YaHei UI" pitchFamily="18" charset="0"/>
                <a:cs typeface="Microsoft YaHei UI" pitchFamily="18" charset="0"/>
              </a:rPr>
              <a:t>质检管理</a:t>
            </a:r>
          </a:p>
        </p:txBody>
      </p:sp>
      <p:sp>
        <p:nvSpPr>
          <p:cNvPr id="9" name="TextBox 1"/>
          <p:cNvSpPr txBox="1"/>
          <p:nvPr/>
        </p:nvSpPr>
        <p:spPr>
          <a:xfrm>
            <a:off x="927100" y="3111500"/>
            <a:ext cx="1841500" cy="2209800"/>
          </a:xfrm>
          <a:prstGeom prst="rect">
            <a:avLst/>
          </a:prstGeom>
          <a:noFill/>
        </p:spPr>
        <p:txBody>
          <a:bodyPr wrap="none" lIns="0" tIns="0" rIns="0" rtlCol="0">
            <a:spAutoFit/>
          </a:bodyPr>
          <a:lstStyle/>
          <a:p>
            <a:pPr>
              <a:lnSpc>
                <a:spcPts val="2300"/>
              </a:lnSpc>
              <a:tabLst>
                <a:tab pos="368300" algn="l"/>
              </a:tabLst>
            </a:pPr>
            <a:r>
              <a:rPr lang="en-US" altLang="zh-CN" sz="1800" b="1" dirty="0" smtClean="0">
                <a:solidFill>
                  <a:srgbClr val="000000"/>
                </a:solidFill>
                <a:latin typeface="Microsoft YaHei UI" pitchFamily="18" charset="0"/>
                <a:cs typeface="Microsoft YaHei UI" pitchFamily="18" charset="0"/>
              </a:rPr>
              <a:t>按照规则抽取录音</a:t>
            </a:r>
          </a:p>
          <a:p>
            <a:pPr>
              <a:lnSpc>
                <a:spcPts val="2100"/>
              </a:lnSpc>
              <a:tabLst>
                <a:tab pos="368300" algn="l"/>
              </a:tabLst>
            </a:pPr>
            <a:r>
              <a:rPr lang="en-US" altLang="zh-CN" sz="1800" b="1" dirty="0" smtClean="0">
                <a:solidFill>
                  <a:srgbClr val="000000"/>
                </a:solidFill>
                <a:latin typeface="Microsoft YaHei UI" pitchFamily="18" charset="0"/>
                <a:cs typeface="Microsoft YaHei UI" pitchFamily="18" charset="0"/>
              </a:rPr>
              <a:t>(一般抽检率&lt;1%)</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900"/>
              </a:lnSpc>
              <a:tabLst>
                <a:tab pos="368300" algn="l"/>
              </a:tabLst>
            </a:pPr>
            <a:r>
              <a:rPr lang="en-US" altLang="zh-CN" dirty="0" smtClean="0"/>
              <a:t>	</a:t>
            </a:r>
            <a:r>
              <a:rPr lang="en-US" altLang="zh-CN" sz="1800" dirty="0" smtClean="0">
                <a:solidFill>
                  <a:srgbClr val="000000"/>
                </a:solidFill>
                <a:latin typeface="Microsoft YaHei UI" pitchFamily="18" charset="0"/>
                <a:cs typeface="Microsoft YaHei UI" pitchFamily="18" charset="0"/>
              </a:rPr>
              <a:t>录音系统</a:t>
            </a:r>
          </a:p>
        </p:txBody>
      </p:sp>
      <p:sp>
        <p:nvSpPr>
          <p:cNvPr id="10" name="TextBox 1"/>
          <p:cNvSpPr txBox="1"/>
          <p:nvPr/>
        </p:nvSpPr>
        <p:spPr>
          <a:xfrm>
            <a:off x="622300" y="457200"/>
            <a:ext cx="6476132" cy="2072362"/>
          </a:xfrm>
          <a:prstGeom prst="rect">
            <a:avLst/>
          </a:prstGeom>
          <a:noFill/>
        </p:spPr>
        <p:txBody>
          <a:bodyPr wrap="none" lIns="0" tIns="0" rIns="0" rtlCol="0">
            <a:spAutoFit/>
          </a:bodyPr>
          <a:lstStyle/>
          <a:p>
            <a:pPr>
              <a:lnSpc>
                <a:spcPts val="3300"/>
              </a:lnSpc>
              <a:tabLst>
                <a:tab pos="5346700" algn="l"/>
                <a:tab pos="5359400" algn="l"/>
              </a:tabLst>
            </a:pPr>
            <a:r>
              <a:rPr lang="en-US" altLang="zh-CN" sz="3302" dirty="0" smtClean="0">
                <a:solidFill>
                  <a:srgbClr val="0070C0"/>
                </a:solidFill>
                <a:latin typeface="Microsoft YaHei UI" pitchFamily="18" charset="0"/>
                <a:cs typeface="Microsoft YaHei UI" pitchFamily="18" charset="0"/>
              </a:rPr>
              <a:t>常规质检流程</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tab pos="5346700" algn="l"/>
                <a:tab pos="53594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1.质检员收取</a:t>
            </a:r>
          </a:p>
          <a:p>
            <a:pPr>
              <a:lnSpc>
                <a:spcPts val="1500"/>
              </a:lnSpc>
              <a:tabLst>
                <a:tab pos="5346700" algn="l"/>
                <a:tab pos="5359400" algn="l"/>
              </a:tabLst>
            </a:pPr>
            <a:r>
              <a:rPr lang="en-US" altLang="zh-CN" dirty="0" smtClean="0"/>
              <a:t>	</a:t>
            </a:r>
            <a:r>
              <a:rPr lang="en-US" altLang="zh-CN" sz="1406" dirty="0" smtClean="0">
                <a:solidFill>
                  <a:srgbClr val="000000"/>
                </a:solidFill>
                <a:latin typeface="Microsoft YaHei UI" pitchFamily="18" charset="0"/>
                <a:cs typeface="Microsoft YaHei UI" pitchFamily="18" charset="0"/>
              </a:rPr>
              <a:t>相关任务录音</a:t>
            </a:r>
          </a:p>
        </p:txBody>
      </p:sp>
      <p:sp>
        <p:nvSpPr>
          <p:cNvPr id="11" name="TextBox 1"/>
          <p:cNvSpPr txBox="1"/>
          <p:nvPr/>
        </p:nvSpPr>
        <p:spPr>
          <a:xfrm>
            <a:off x="4953000" y="3581400"/>
            <a:ext cx="1104900" cy="444500"/>
          </a:xfrm>
          <a:prstGeom prst="rect">
            <a:avLst/>
          </a:prstGeom>
          <a:noFill/>
        </p:spPr>
        <p:txBody>
          <a:bodyPr wrap="none" lIns="0" tIns="0" rIns="0" rtlCol="0">
            <a:spAutoFit/>
          </a:bodyPr>
          <a:lstStyle/>
          <a:p>
            <a:pPr>
              <a:lnSpc>
                <a:spcPts val="1800"/>
              </a:lnSpc>
              <a:tabLst>
                <a:tab pos="1270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3.反馈评分</a:t>
            </a:r>
          </a:p>
          <a:p>
            <a:pPr>
              <a:lnSpc>
                <a:spcPts val="1600"/>
              </a:lnSpc>
              <a:tabLst>
                <a:tab pos="127000" algn="l"/>
              </a:tabLst>
            </a:pPr>
            <a:r>
              <a:rPr lang="en-US" altLang="zh-CN" sz="1403" dirty="0" smtClean="0">
                <a:solidFill>
                  <a:srgbClr val="000000"/>
                </a:solidFill>
                <a:latin typeface="Microsoft YaHei UI" pitchFamily="18" charset="0"/>
                <a:cs typeface="Microsoft YaHei UI" pitchFamily="18" charset="0"/>
              </a:rPr>
              <a:t>结果,优化服务</a:t>
            </a:r>
          </a:p>
        </p:txBody>
      </p:sp>
      <p:sp>
        <p:nvSpPr>
          <p:cNvPr id="12" name="TextBox 1"/>
          <p:cNvSpPr txBox="1"/>
          <p:nvPr/>
        </p:nvSpPr>
        <p:spPr>
          <a:xfrm>
            <a:off x="7124700" y="3594100"/>
            <a:ext cx="1206500" cy="419100"/>
          </a:xfrm>
          <a:prstGeom prst="rect">
            <a:avLst/>
          </a:prstGeom>
          <a:noFill/>
        </p:spPr>
        <p:txBody>
          <a:bodyPr wrap="none" lIns="0" tIns="0" rIns="0" rtlCol="0">
            <a:spAutoFit/>
          </a:bodyPr>
          <a:lstStyle/>
          <a:p>
            <a:pPr>
              <a:lnSpc>
                <a:spcPts val="1800"/>
              </a:lnSpc>
              <a:tabLst>
                <a:tab pos="342900" algn="l"/>
              </a:tabLst>
            </a:pPr>
            <a:r>
              <a:rPr lang="en-US" altLang="zh-CN" sz="1403" dirty="0" smtClean="0">
                <a:solidFill>
                  <a:srgbClr val="000000"/>
                </a:solidFill>
                <a:latin typeface="Microsoft YaHei UI" pitchFamily="18" charset="0"/>
                <a:cs typeface="Microsoft YaHei UI" pitchFamily="18" charset="0"/>
              </a:rPr>
              <a:t>2.质检员进行质</a:t>
            </a:r>
          </a:p>
          <a:p>
            <a:pPr>
              <a:lnSpc>
                <a:spcPts val="1500"/>
              </a:lnSpc>
              <a:tabLst>
                <a:tab pos="3429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检评分</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4244340" y="3104388"/>
            <a:ext cx="714755" cy="490728"/>
          </a:xfrm>
          <a:custGeom>
            <a:avLst/>
            <a:gdLst>
              <a:gd name="connsiteX0" fmla="*/ 224027 w 714755"/>
              <a:gd name="connsiteY0" fmla="*/ 490727 h 490728"/>
              <a:gd name="connsiteX1" fmla="*/ 714755 w 714755"/>
              <a:gd name="connsiteY1" fmla="*/ 245364 h 490728"/>
              <a:gd name="connsiteX2" fmla="*/ 224027 w 714755"/>
              <a:gd name="connsiteY2" fmla="*/ 0 h 490728"/>
              <a:gd name="connsiteX3" fmla="*/ 224027 w 714755"/>
              <a:gd name="connsiteY3" fmla="*/ 118617 h 490728"/>
              <a:gd name="connsiteX4" fmla="*/ 0 w 714755"/>
              <a:gd name="connsiteY4" fmla="*/ 118617 h 490728"/>
              <a:gd name="connsiteX5" fmla="*/ 0 w 714755"/>
              <a:gd name="connsiteY5" fmla="*/ 372109 h 490728"/>
              <a:gd name="connsiteX6" fmla="*/ 224027 w 714755"/>
              <a:gd name="connsiteY6" fmla="*/ 372109 h 490728"/>
              <a:gd name="connsiteX7" fmla="*/ 224027 w 714755"/>
              <a:gd name="connsiteY7" fmla="*/ 490727 h 4907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714755" h="490728">
                <a:moveTo>
                  <a:pt x="224027" y="490727"/>
                </a:moveTo>
                <a:lnTo>
                  <a:pt x="714755" y="245364"/>
                </a:lnTo>
                <a:lnTo>
                  <a:pt x="224027" y="0"/>
                </a:lnTo>
                <a:lnTo>
                  <a:pt x="224027" y="118617"/>
                </a:lnTo>
                <a:lnTo>
                  <a:pt x="0" y="118617"/>
                </a:lnTo>
                <a:lnTo>
                  <a:pt x="0" y="372109"/>
                </a:lnTo>
                <a:lnTo>
                  <a:pt x="224027" y="372109"/>
                </a:lnTo>
                <a:lnTo>
                  <a:pt x="224027" y="490727"/>
                </a:lnTo>
              </a:path>
            </a:pathLst>
          </a:custGeom>
          <a:solidFill>
            <a:srgbClr val="61802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5797295" y="2116836"/>
            <a:ext cx="2412492" cy="2412492"/>
          </a:xfrm>
          <a:custGeom>
            <a:avLst/>
            <a:gdLst>
              <a:gd name="connsiteX0" fmla="*/ 25146 w 2412492"/>
              <a:gd name="connsiteY0" fmla="*/ 1206245 h 2412492"/>
              <a:gd name="connsiteX1" fmla="*/ 1206246 w 2412492"/>
              <a:gd name="connsiteY1" fmla="*/ 25145 h 2412492"/>
              <a:gd name="connsiteX2" fmla="*/ 2387346 w 2412492"/>
              <a:gd name="connsiteY2" fmla="*/ 1206245 h 2412492"/>
              <a:gd name="connsiteX3" fmla="*/ 1206246 w 2412492"/>
              <a:gd name="connsiteY3" fmla="*/ 2387345 h 2412492"/>
              <a:gd name="connsiteX4" fmla="*/ 25146 w 2412492"/>
              <a:gd name="connsiteY4" fmla="*/ 1206245 h 24124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12492" h="2412492">
                <a:moveTo>
                  <a:pt x="25146" y="1206245"/>
                </a:moveTo>
                <a:cubicBezTo>
                  <a:pt x="25146" y="553973"/>
                  <a:pt x="553974" y="25145"/>
                  <a:pt x="1206246" y="25145"/>
                </a:cubicBezTo>
                <a:cubicBezTo>
                  <a:pt x="1858518" y="25145"/>
                  <a:pt x="2387346" y="553973"/>
                  <a:pt x="2387346" y="1206245"/>
                </a:cubicBezTo>
                <a:cubicBezTo>
                  <a:pt x="2387346" y="1858517"/>
                  <a:pt x="1858518" y="2387345"/>
                  <a:pt x="1206246" y="2387345"/>
                </a:cubicBezTo>
                <a:cubicBezTo>
                  <a:pt x="553974" y="2387345"/>
                  <a:pt x="25146" y="1858517"/>
                  <a:pt x="25146" y="1206245"/>
                </a:cubicBezTo>
              </a:path>
            </a:pathLst>
          </a:custGeom>
          <a:solidFill>
            <a:srgbClr val="000000">
              <a:alpha val="0"/>
            </a:srgbClr>
          </a:solidFill>
          <a:ln w="50800">
            <a:solidFill>
              <a:srgbClr val="954F72">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986027" y="2269236"/>
            <a:ext cx="2412492" cy="2412492"/>
          </a:xfrm>
          <a:custGeom>
            <a:avLst/>
            <a:gdLst>
              <a:gd name="connsiteX0" fmla="*/ 25146 w 2412492"/>
              <a:gd name="connsiteY0" fmla="*/ 1206245 h 2412492"/>
              <a:gd name="connsiteX1" fmla="*/ 1206245 w 2412492"/>
              <a:gd name="connsiteY1" fmla="*/ 25145 h 2412492"/>
              <a:gd name="connsiteX2" fmla="*/ 2387345 w 2412492"/>
              <a:gd name="connsiteY2" fmla="*/ 1206245 h 2412492"/>
              <a:gd name="connsiteX3" fmla="*/ 1206245 w 2412492"/>
              <a:gd name="connsiteY3" fmla="*/ 2387345 h 2412492"/>
              <a:gd name="connsiteX4" fmla="*/ 25146 w 2412492"/>
              <a:gd name="connsiteY4" fmla="*/ 1206245 h 24124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12492" h="2412492">
                <a:moveTo>
                  <a:pt x="25146" y="1206245"/>
                </a:moveTo>
                <a:cubicBezTo>
                  <a:pt x="25146" y="553973"/>
                  <a:pt x="553974" y="25145"/>
                  <a:pt x="1206245" y="25145"/>
                </a:cubicBezTo>
                <a:cubicBezTo>
                  <a:pt x="1858517" y="25145"/>
                  <a:pt x="2387345" y="553973"/>
                  <a:pt x="2387345" y="1206245"/>
                </a:cubicBezTo>
                <a:cubicBezTo>
                  <a:pt x="2387345" y="1858517"/>
                  <a:pt x="1858517" y="2387345"/>
                  <a:pt x="1206245" y="2387345"/>
                </a:cubicBezTo>
                <a:cubicBezTo>
                  <a:pt x="553974" y="2387345"/>
                  <a:pt x="25146" y="1858517"/>
                  <a:pt x="25146" y="1206245"/>
                </a:cubicBezTo>
              </a:path>
            </a:pathLst>
          </a:custGeom>
          <a:solidFill>
            <a:srgbClr val="000000">
              <a:alpha val="0"/>
            </a:srgbClr>
          </a:solidFill>
          <a:ln w="50800">
            <a:solidFill>
              <a:srgbClr val="954F72">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41300" y="1435100"/>
            <a:ext cx="3822700" cy="33782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5054600" y="1282700"/>
            <a:ext cx="3822700" cy="3378200"/>
          </a:xfrm>
          <a:prstGeom prst="rect">
            <a:avLst/>
          </a:prstGeom>
          <a:noFill/>
        </p:spPr>
      </p:pic>
      <p:sp>
        <p:nvSpPr>
          <p:cNvPr id="2" name="TextBox 1"/>
          <p:cNvSpPr txBox="1"/>
          <p:nvPr/>
        </p:nvSpPr>
        <p:spPr>
          <a:xfrm>
            <a:off x="6337300" y="1866900"/>
            <a:ext cx="1206500" cy="482600"/>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Microsoft YaHei UI" pitchFamily="18" charset="0"/>
                <a:cs typeface="Microsoft YaHei UI" pitchFamily="18" charset="0"/>
              </a:rPr>
              <a:t>1.质检员收取</a:t>
            </a:r>
          </a:p>
          <a:p>
            <a:pPr>
              <a:lnSpc>
                <a:spcPts val="1700"/>
              </a:lnSpc>
              <a:tabLst/>
            </a:pPr>
            <a:r>
              <a:rPr lang="en-US" altLang="zh-CN" sz="1596" dirty="0" smtClean="0">
                <a:solidFill>
                  <a:srgbClr val="000000"/>
                </a:solidFill>
                <a:latin typeface="Microsoft YaHei UI" pitchFamily="18" charset="0"/>
                <a:cs typeface="Microsoft YaHei UI" pitchFamily="18" charset="0"/>
              </a:rPr>
              <a:t>相关任务录音</a:t>
            </a:r>
          </a:p>
        </p:txBody>
      </p:sp>
      <p:sp>
        <p:nvSpPr>
          <p:cNvPr id="9" name="TextBox 1"/>
          <p:cNvSpPr txBox="1"/>
          <p:nvPr/>
        </p:nvSpPr>
        <p:spPr>
          <a:xfrm>
            <a:off x="5334000" y="3454400"/>
            <a:ext cx="1168400" cy="482600"/>
          </a:xfrm>
          <a:prstGeom prst="rect">
            <a:avLst/>
          </a:prstGeom>
          <a:noFill/>
        </p:spPr>
        <p:txBody>
          <a:bodyPr wrap="none" lIns="0" tIns="0" rIns="0" rtlCol="0">
            <a:spAutoFit/>
          </a:bodyPr>
          <a:lstStyle/>
          <a:p>
            <a:pPr>
              <a:lnSpc>
                <a:spcPts val="2000"/>
              </a:lnSpc>
              <a:tabLst>
                <a:tab pos="190500" algn="l"/>
              </a:tabLst>
            </a:pPr>
            <a:r>
              <a:rPr lang="en-US" altLang="zh-CN" sz="1596" dirty="0" smtClean="0">
                <a:solidFill>
                  <a:srgbClr val="000000"/>
                </a:solidFill>
                <a:latin typeface="Microsoft YaHei UI" pitchFamily="18" charset="0"/>
                <a:cs typeface="Microsoft YaHei UI" pitchFamily="18" charset="0"/>
              </a:rPr>
              <a:t>2.质检员进行</a:t>
            </a:r>
          </a:p>
          <a:p>
            <a:pPr>
              <a:lnSpc>
                <a:spcPts val="1700"/>
              </a:lnSpc>
              <a:tabLst>
                <a:tab pos="190500" algn="l"/>
              </a:tabLst>
            </a:pPr>
            <a:r>
              <a:rPr lang="en-US" altLang="zh-CN" dirty="0" smtClean="0"/>
              <a:t>	</a:t>
            </a:r>
            <a:r>
              <a:rPr lang="en-US" altLang="zh-CN" sz="1596" dirty="0" smtClean="0">
                <a:solidFill>
                  <a:srgbClr val="000000"/>
                </a:solidFill>
                <a:latin typeface="Microsoft YaHei UI" pitchFamily="18" charset="0"/>
                <a:cs typeface="Microsoft YaHei UI" pitchFamily="18" charset="0"/>
              </a:rPr>
              <a:t>质检评分</a:t>
            </a:r>
          </a:p>
        </p:txBody>
      </p:sp>
      <p:sp>
        <p:nvSpPr>
          <p:cNvPr id="10" name="TextBox 1"/>
          <p:cNvSpPr txBox="1"/>
          <p:nvPr/>
        </p:nvSpPr>
        <p:spPr>
          <a:xfrm>
            <a:off x="6616700" y="3543300"/>
            <a:ext cx="2171700" cy="1905000"/>
          </a:xfrm>
          <a:prstGeom prst="rect">
            <a:avLst/>
          </a:prstGeom>
          <a:noFill/>
        </p:spPr>
        <p:txBody>
          <a:bodyPr wrap="none" lIns="0" tIns="0" rIns="0" rtlCol="0">
            <a:spAutoFit/>
          </a:bodyPr>
          <a:lstStyle/>
          <a:p>
            <a:pPr>
              <a:lnSpc>
                <a:spcPts val="2000"/>
              </a:lnSpc>
              <a:tabLst>
                <a:tab pos="914400" algn="l"/>
                <a:tab pos="1054100" algn="l"/>
              </a:tabLst>
            </a:pPr>
            <a:r>
              <a:rPr lang="en-US" altLang="zh-CN" dirty="0" smtClean="0"/>
              <a:t>		</a:t>
            </a:r>
            <a:r>
              <a:rPr lang="en-US" altLang="zh-CN" sz="1596" dirty="0" smtClean="0">
                <a:solidFill>
                  <a:srgbClr val="000000"/>
                </a:solidFill>
                <a:latin typeface="Microsoft YaHei UI" pitchFamily="18" charset="0"/>
                <a:cs typeface="Microsoft YaHei UI" pitchFamily="18" charset="0"/>
              </a:rPr>
              <a:t>3.反馈评分</a:t>
            </a:r>
          </a:p>
          <a:p>
            <a:pPr>
              <a:lnSpc>
                <a:spcPts val="1700"/>
              </a:lnSpc>
              <a:tabLst>
                <a:tab pos="914400" algn="l"/>
                <a:tab pos="1054100" algn="l"/>
              </a:tabLst>
            </a:pPr>
            <a:r>
              <a:rPr lang="en-US" altLang="zh-CN" dirty="0" smtClean="0"/>
              <a:t>	</a:t>
            </a:r>
            <a:r>
              <a:rPr lang="en-US" altLang="zh-CN" sz="1596" dirty="0" smtClean="0">
                <a:solidFill>
                  <a:srgbClr val="000000"/>
                </a:solidFill>
                <a:latin typeface="Microsoft YaHei UI" pitchFamily="18" charset="0"/>
                <a:cs typeface="Microsoft YaHei UI" pitchFamily="18" charset="0"/>
              </a:rPr>
              <a:t>结果,优化服务</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3200"/>
              </a:lnSpc>
              <a:tabLst>
                <a:tab pos="914400" algn="l"/>
                <a:tab pos="1054100" algn="l"/>
              </a:tabLst>
            </a:pPr>
            <a:r>
              <a:rPr lang="en-US" altLang="zh-CN" sz="1802" dirty="0" smtClean="0">
                <a:solidFill>
                  <a:srgbClr val="000000"/>
                </a:solidFill>
                <a:latin typeface="Microsoft YaHei UI" pitchFamily="18" charset="0"/>
                <a:cs typeface="Microsoft YaHei UI" pitchFamily="18" charset="0"/>
              </a:rPr>
              <a:t>质检管理</a:t>
            </a:r>
          </a:p>
        </p:txBody>
      </p:sp>
      <p:sp>
        <p:nvSpPr>
          <p:cNvPr id="11" name="TextBox 1"/>
          <p:cNvSpPr txBox="1"/>
          <p:nvPr/>
        </p:nvSpPr>
        <p:spPr>
          <a:xfrm>
            <a:off x="1536700" y="2019300"/>
            <a:ext cx="1181100" cy="482600"/>
          </a:xfrm>
          <a:prstGeom prst="rect">
            <a:avLst/>
          </a:prstGeom>
          <a:noFill/>
        </p:spPr>
        <p:txBody>
          <a:bodyPr wrap="none" lIns="0" tIns="0" rIns="0" rtlCol="0">
            <a:spAutoFit/>
          </a:bodyPr>
          <a:lstStyle/>
          <a:p>
            <a:pPr>
              <a:lnSpc>
                <a:spcPts val="2000"/>
              </a:lnSpc>
              <a:tabLst>
                <a:tab pos="495300" algn="l"/>
              </a:tabLst>
            </a:pPr>
            <a:r>
              <a:rPr lang="en-US" altLang="zh-CN" sz="1596" dirty="0" smtClean="0">
                <a:solidFill>
                  <a:srgbClr val="000000"/>
                </a:solidFill>
                <a:latin typeface="Microsoft YaHei UI" pitchFamily="18" charset="0"/>
                <a:cs typeface="Microsoft YaHei UI" pitchFamily="18" charset="0"/>
              </a:rPr>
              <a:t>1.定义业务类</a:t>
            </a:r>
          </a:p>
          <a:p>
            <a:pPr>
              <a:lnSpc>
                <a:spcPts val="1700"/>
              </a:lnSpc>
              <a:tabLst>
                <a:tab pos="495300" algn="l"/>
              </a:tabLst>
            </a:pPr>
            <a:r>
              <a:rPr lang="en-US" altLang="zh-CN" dirty="0" smtClean="0"/>
              <a:t>	</a:t>
            </a:r>
            <a:r>
              <a:rPr lang="en-US" altLang="zh-CN" sz="1596" dirty="0" smtClean="0">
                <a:solidFill>
                  <a:srgbClr val="000000"/>
                </a:solidFill>
                <a:latin typeface="Microsoft YaHei UI" pitchFamily="18" charset="0"/>
                <a:cs typeface="Microsoft YaHei UI" pitchFamily="18" charset="0"/>
              </a:rPr>
              <a:t>型</a:t>
            </a:r>
          </a:p>
        </p:txBody>
      </p:sp>
      <p:sp>
        <p:nvSpPr>
          <p:cNvPr id="12" name="TextBox 1"/>
          <p:cNvSpPr txBox="1"/>
          <p:nvPr/>
        </p:nvSpPr>
        <p:spPr>
          <a:xfrm>
            <a:off x="635000" y="3594100"/>
            <a:ext cx="1003300" cy="482600"/>
          </a:xfrm>
          <a:prstGeom prst="rect">
            <a:avLst/>
          </a:prstGeom>
          <a:noFill/>
        </p:spPr>
        <p:txBody>
          <a:bodyPr wrap="none" lIns="0" tIns="0" rIns="0" rtlCol="0">
            <a:spAutoFit/>
          </a:bodyPr>
          <a:lstStyle/>
          <a:p>
            <a:pPr>
              <a:lnSpc>
                <a:spcPts val="2000"/>
              </a:lnSpc>
              <a:tabLst>
                <a:tab pos="25400" algn="l"/>
              </a:tabLst>
            </a:pPr>
            <a:r>
              <a:rPr lang="en-US" altLang="zh-CN" dirty="0" smtClean="0"/>
              <a:t>	</a:t>
            </a:r>
            <a:r>
              <a:rPr lang="en-US" altLang="zh-CN" sz="1596" dirty="0" smtClean="0">
                <a:solidFill>
                  <a:srgbClr val="000000"/>
                </a:solidFill>
                <a:latin typeface="Microsoft YaHei UI" pitchFamily="18" charset="0"/>
                <a:cs typeface="Microsoft YaHei UI" pitchFamily="18" charset="0"/>
              </a:rPr>
              <a:t>2.精确筛选</a:t>
            </a:r>
          </a:p>
          <a:p>
            <a:pPr>
              <a:lnSpc>
                <a:spcPts val="1700"/>
              </a:lnSpc>
              <a:tabLst>
                <a:tab pos="25400" algn="l"/>
              </a:tabLst>
            </a:pPr>
            <a:r>
              <a:rPr lang="en-US" altLang="zh-CN" sz="1596" dirty="0" smtClean="0">
                <a:solidFill>
                  <a:srgbClr val="000000"/>
                </a:solidFill>
                <a:latin typeface="Microsoft YaHei UI" pitchFamily="18" charset="0"/>
                <a:cs typeface="Microsoft YaHei UI" pitchFamily="18" charset="0"/>
              </a:rPr>
              <a:t>不合规录音</a:t>
            </a:r>
          </a:p>
        </p:txBody>
      </p:sp>
      <p:sp>
        <p:nvSpPr>
          <p:cNvPr id="13" name="TextBox 1"/>
          <p:cNvSpPr txBox="1"/>
          <p:nvPr/>
        </p:nvSpPr>
        <p:spPr>
          <a:xfrm>
            <a:off x="2832100" y="3619500"/>
            <a:ext cx="1041952" cy="520655"/>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Microsoft YaHei UI" pitchFamily="18" charset="0"/>
                <a:cs typeface="Microsoft YaHei UI" pitchFamily="18" charset="0"/>
              </a:rPr>
              <a:t>3.</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自动推送</a:t>
            </a:r>
          </a:p>
          <a:p>
            <a:pPr>
              <a:lnSpc>
                <a:spcPts val="1700"/>
              </a:lnSpc>
              <a:tabLst/>
            </a:pPr>
            <a:r>
              <a:rPr lang="en-US" altLang="zh-CN" sz="1596" dirty="0" smtClean="0">
                <a:solidFill>
                  <a:srgbClr val="000000"/>
                </a:solidFill>
                <a:latin typeface="Microsoft YaHei UI" pitchFamily="18" charset="0"/>
                <a:cs typeface="Microsoft YaHei UI" pitchFamily="18" charset="0"/>
              </a:rPr>
              <a:t>给质检</a:t>
            </a:r>
            <a:r>
              <a:rPr lang="zh-CN" altLang="en-US" sz="1596" dirty="0" smtClean="0">
                <a:solidFill>
                  <a:srgbClr val="000000"/>
                </a:solidFill>
                <a:latin typeface="Microsoft YaHei UI" pitchFamily="18" charset="0"/>
                <a:cs typeface="Microsoft YaHei UI" pitchFamily="18" charset="0"/>
              </a:rPr>
              <a:t>人员</a:t>
            </a:r>
            <a:endParaRPr lang="en-US" altLang="zh-CN" sz="1596" dirty="0" smtClean="0">
              <a:solidFill>
                <a:srgbClr val="000000"/>
              </a:solidFill>
              <a:latin typeface="Microsoft YaHei UI" pitchFamily="18" charset="0"/>
              <a:cs typeface="Microsoft YaHei UI" pitchFamily="18" charset="0"/>
            </a:endParaRPr>
          </a:p>
        </p:txBody>
      </p:sp>
      <p:sp>
        <p:nvSpPr>
          <p:cNvPr id="14" name="TextBox 1"/>
          <p:cNvSpPr txBox="1"/>
          <p:nvPr/>
        </p:nvSpPr>
        <p:spPr>
          <a:xfrm>
            <a:off x="1778000" y="4953000"/>
            <a:ext cx="9144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Microsoft YaHei UI" pitchFamily="18" charset="0"/>
                <a:cs typeface="Microsoft YaHei UI" pitchFamily="18" charset="0"/>
              </a:rPr>
              <a:t>语音分析</a:t>
            </a:r>
          </a:p>
        </p:txBody>
      </p:sp>
      <p:sp>
        <p:nvSpPr>
          <p:cNvPr id="15" name="TextBox 1"/>
          <p:cNvSpPr txBox="1"/>
          <p:nvPr/>
        </p:nvSpPr>
        <p:spPr>
          <a:xfrm>
            <a:off x="622300" y="355600"/>
            <a:ext cx="3385542"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语音分析质检流程</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4053840" y="3557015"/>
            <a:ext cx="1104900" cy="601980"/>
          </a:xfrm>
          <a:custGeom>
            <a:avLst/>
            <a:gdLst>
              <a:gd name="connsiteX0" fmla="*/ 0 w 1104900"/>
              <a:gd name="connsiteY0" fmla="*/ 150495 h 601980"/>
              <a:gd name="connsiteX1" fmla="*/ 803909 w 1104900"/>
              <a:gd name="connsiteY1" fmla="*/ 150495 h 601980"/>
              <a:gd name="connsiteX2" fmla="*/ 803909 w 1104900"/>
              <a:gd name="connsiteY2" fmla="*/ 0 h 601980"/>
              <a:gd name="connsiteX3" fmla="*/ 1104900 w 1104900"/>
              <a:gd name="connsiteY3" fmla="*/ 300990 h 601980"/>
              <a:gd name="connsiteX4" fmla="*/ 803909 w 1104900"/>
              <a:gd name="connsiteY4" fmla="*/ 601980 h 601980"/>
              <a:gd name="connsiteX5" fmla="*/ 803909 w 1104900"/>
              <a:gd name="connsiteY5" fmla="*/ 451485 h 601980"/>
              <a:gd name="connsiteX6" fmla="*/ 0 w 1104900"/>
              <a:gd name="connsiteY6" fmla="*/ 451485 h 601980"/>
              <a:gd name="connsiteX7" fmla="*/ 0 w 1104900"/>
              <a:gd name="connsiteY7" fmla="*/ 150495 h 6019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104900" h="601980">
                <a:moveTo>
                  <a:pt x="0" y="150495"/>
                </a:moveTo>
                <a:lnTo>
                  <a:pt x="803909" y="150495"/>
                </a:lnTo>
                <a:lnTo>
                  <a:pt x="803909" y="0"/>
                </a:lnTo>
                <a:lnTo>
                  <a:pt x="1104900" y="300990"/>
                </a:lnTo>
                <a:lnTo>
                  <a:pt x="803909" y="601980"/>
                </a:lnTo>
                <a:lnTo>
                  <a:pt x="803909" y="451485"/>
                </a:lnTo>
                <a:lnTo>
                  <a:pt x="0" y="451485"/>
                </a:lnTo>
                <a:lnTo>
                  <a:pt x="0" y="150495"/>
                </a:lnTo>
              </a:path>
            </a:pathLst>
          </a:custGeom>
          <a:solidFill>
            <a:srgbClr val="5B9BD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4047490" y="3550665"/>
            <a:ext cx="1117600" cy="614680"/>
          </a:xfrm>
          <a:custGeom>
            <a:avLst/>
            <a:gdLst>
              <a:gd name="connsiteX0" fmla="*/ 6350 w 1117600"/>
              <a:gd name="connsiteY0" fmla="*/ 156845 h 614680"/>
              <a:gd name="connsiteX1" fmla="*/ 810259 w 1117600"/>
              <a:gd name="connsiteY1" fmla="*/ 156845 h 614680"/>
              <a:gd name="connsiteX2" fmla="*/ 810259 w 1117600"/>
              <a:gd name="connsiteY2" fmla="*/ 6350 h 614680"/>
              <a:gd name="connsiteX3" fmla="*/ 1111250 w 1117600"/>
              <a:gd name="connsiteY3" fmla="*/ 307340 h 614680"/>
              <a:gd name="connsiteX4" fmla="*/ 810259 w 1117600"/>
              <a:gd name="connsiteY4" fmla="*/ 608330 h 614680"/>
              <a:gd name="connsiteX5" fmla="*/ 810259 w 1117600"/>
              <a:gd name="connsiteY5" fmla="*/ 457835 h 614680"/>
              <a:gd name="connsiteX6" fmla="*/ 6350 w 1117600"/>
              <a:gd name="connsiteY6" fmla="*/ 457835 h 614680"/>
              <a:gd name="connsiteX7" fmla="*/ 6350 w 1117600"/>
              <a:gd name="connsiteY7" fmla="*/ 156845 h 6146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117600" h="614680">
                <a:moveTo>
                  <a:pt x="6350" y="156845"/>
                </a:moveTo>
                <a:lnTo>
                  <a:pt x="810259" y="156845"/>
                </a:lnTo>
                <a:lnTo>
                  <a:pt x="810259" y="6350"/>
                </a:lnTo>
                <a:lnTo>
                  <a:pt x="1111250" y="307340"/>
                </a:lnTo>
                <a:lnTo>
                  <a:pt x="810259" y="608330"/>
                </a:lnTo>
                <a:lnTo>
                  <a:pt x="810259" y="457835"/>
                </a:lnTo>
                <a:lnTo>
                  <a:pt x="6350" y="457835"/>
                </a:lnTo>
                <a:lnTo>
                  <a:pt x="6350" y="156845"/>
                </a:lnTo>
              </a:path>
            </a:pathLst>
          </a:custGeom>
          <a:solidFill>
            <a:srgbClr val="000000">
              <a:alpha val="0"/>
            </a:srgbClr>
          </a:solidFill>
          <a:ln w="12700">
            <a:solidFill>
              <a:srgbClr val="41719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0" y="2519172"/>
            <a:ext cx="1854707" cy="307848"/>
          </a:xfrm>
          <a:custGeom>
            <a:avLst/>
            <a:gdLst>
              <a:gd name="connsiteX0" fmla="*/ 0 w 1854707"/>
              <a:gd name="connsiteY0" fmla="*/ 307848 h 307848"/>
              <a:gd name="connsiteX1" fmla="*/ 1854707 w 1854707"/>
              <a:gd name="connsiteY1" fmla="*/ 307848 h 307848"/>
              <a:gd name="connsiteX2" fmla="*/ 1854707 w 1854707"/>
              <a:gd name="connsiteY2" fmla="*/ 0 h 307848"/>
              <a:gd name="connsiteX3" fmla="*/ 0 w 1854707"/>
              <a:gd name="connsiteY3" fmla="*/ 0 h 307848"/>
              <a:gd name="connsiteX4" fmla="*/ 0 w 1854707"/>
              <a:gd name="connsiteY4" fmla="*/ 307848 h 3078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54707" h="307848">
                <a:moveTo>
                  <a:pt x="0" y="307848"/>
                </a:moveTo>
                <a:lnTo>
                  <a:pt x="1854707" y="307848"/>
                </a:lnTo>
                <a:lnTo>
                  <a:pt x="1854707" y="0"/>
                </a:lnTo>
                <a:lnTo>
                  <a:pt x="0" y="0"/>
                </a:lnTo>
                <a:lnTo>
                  <a:pt x="0" y="307848"/>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652515" y="2961132"/>
            <a:ext cx="2034540" cy="307847"/>
          </a:xfrm>
          <a:custGeom>
            <a:avLst/>
            <a:gdLst>
              <a:gd name="connsiteX0" fmla="*/ 0 w 2034540"/>
              <a:gd name="connsiteY0" fmla="*/ 307847 h 307847"/>
              <a:gd name="connsiteX1" fmla="*/ 2034540 w 2034540"/>
              <a:gd name="connsiteY1" fmla="*/ 307847 h 307847"/>
              <a:gd name="connsiteX2" fmla="*/ 2034540 w 2034540"/>
              <a:gd name="connsiteY2" fmla="*/ 0 h 307847"/>
              <a:gd name="connsiteX3" fmla="*/ 0 w 2034540"/>
              <a:gd name="connsiteY3" fmla="*/ 0 h 307847"/>
              <a:gd name="connsiteX4" fmla="*/ 0 w 2034540"/>
              <a:gd name="connsiteY4" fmla="*/ 307847 h 3078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34540" h="307847">
                <a:moveTo>
                  <a:pt x="0" y="307847"/>
                </a:moveTo>
                <a:lnTo>
                  <a:pt x="2034540" y="307847"/>
                </a:lnTo>
                <a:lnTo>
                  <a:pt x="2034540" y="0"/>
                </a:lnTo>
                <a:lnTo>
                  <a:pt x="0" y="0"/>
                </a:lnTo>
                <a:lnTo>
                  <a:pt x="0" y="307847"/>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06400" y="1968500"/>
            <a:ext cx="4038600" cy="4229100"/>
          </a:xfrm>
          <a:prstGeom prst="rect">
            <a:avLst/>
          </a:prstGeom>
          <a:noFill/>
        </p:spPr>
      </p:pic>
      <p:pic>
        <p:nvPicPr>
          <p:cNvPr id="8" name="Picture 3"/>
          <p:cNvPicPr>
            <a:picLocks noChangeAspect="1" noChangeArrowheads="1"/>
          </p:cNvPicPr>
          <p:nvPr/>
        </p:nvPicPr>
        <p:blipFill>
          <a:blip r:embed="rId3"/>
          <a:srcRect/>
          <a:stretch>
            <a:fillRect/>
          </a:stretch>
        </p:blipFill>
        <p:spPr bwMode="auto">
          <a:xfrm>
            <a:off x="4724400" y="2019300"/>
            <a:ext cx="4216400" cy="4127500"/>
          </a:xfrm>
          <a:prstGeom prst="rect">
            <a:avLst/>
          </a:prstGeom>
          <a:noFill/>
        </p:spPr>
      </p:pic>
      <p:sp>
        <p:nvSpPr>
          <p:cNvPr id="2" name="TextBox 1"/>
          <p:cNvSpPr txBox="1"/>
          <p:nvPr/>
        </p:nvSpPr>
        <p:spPr>
          <a:xfrm>
            <a:off x="647700" y="431800"/>
            <a:ext cx="5713102"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正向质检</a:t>
            </a:r>
            <a:r>
              <a:rPr lang="en-US" altLang="zh-CN" sz="3300" dirty="0" smtClean="0">
                <a:solidFill>
                  <a:srgbClr val="0070C0"/>
                </a:solidFill>
                <a:latin typeface="Times New Roman" pitchFamily="18" charset="0"/>
                <a:cs typeface="Times New Roman" pitchFamily="18" charset="0"/>
              </a:rPr>
              <a:t>  </a:t>
            </a:r>
            <a:r>
              <a:rPr lang="en-US" altLang="zh-CN" sz="3300" dirty="0" smtClean="0">
                <a:solidFill>
                  <a:srgbClr val="0070C0"/>
                </a:solidFill>
                <a:latin typeface="Microsoft YaHei UI" pitchFamily="18" charset="0"/>
                <a:cs typeface="Microsoft YaHei UI" pitchFamily="18" charset="0"/>
              </a:rPr>
              <a:t>：制定合规质检模型</a:t>
            </a:r>
          </a:p>
        </p:txBody>
      </p:sp>
      <p:sp>
        <p:nvSpPr>
          <p:cNvPr id="10" name="TextBox 1"/>
          <p:cNvSpPr txBox="1"/>
          <p:nvPr/>
        </p:nvSpPr>
        <p:spPr>
          <a:xfrm>
            <a:off x="647700" y="1066800"/>
            <a:ext cx="63500" cy="825500"/>
          </a:xfrm>
          <a:prstGeom prst="rect">
            <a:avLst/>
          </a:prstGeom>
          <a:noFill/>
        </p:spPr>
        <p:txBody>
          <a:bodyPr wrap="none" lIns="0" tIns="0" rIns="0" rtlCol="0">
            <a:spAutoFit/>
          </a:bodyPr>
          <a:lstStyle/>
          <a:p>
            <a:pPr>
              <a:lnSpc>
                <a:spcPts val="1700"/>
              </a:lnSpc>
              <a:tabLst/>
            </a:pPr>
            <a:r>
              <a:rPr lang="en-US" altLang="zh-CN" sz="1596" dirty="0" smtClean="0">
                <a:solidFill>
                  <a:srgbClr val="000000"/>
                </a:solidFill>
                <a:latin typeface="Times New Roman" pitchFamily="18" charset="0"/>
                <a:cs typeface="Times New Roman" pitchFamily="18" charset="0"/>
              </a:rPr>
              <a:t>•</a:t>
            </a:r>
          </a:p>
          <a:p>
            <a:pPr>
              <a:lnSpc>
                <a:spcPts val="2300"/>
              </a:lnSpc>
              <a:tabLst/>
            </a:pPr>
            <a:r>
              <a:rPr lang="en-US" altLang="zh-CN" sz="1596" dirty="0" smtClean="0">
                <a:solidFill>
                  <a:srgbClr val="000000"/>
                </a:solidFill>
                <a:latin typeface="Times New Roman" pitchFamily="18" charset="0"/>
                <a:cs typeface="Times New Roman" pitchFamily="18" charset="0"/>
              </a:rPr>
              <a:t>•</a:t>
            </a:r>
          </a:p>
          <a:p>
            <a:pPr>
              <a:lnSpc>
                <a:spcPts val="2300"/>
              </a:lnSpc>
              <a:tabLst/>
            </a:pPr>
            <a:r>
              <a:rPr lang="en-US" altLang="zh-CN" sz="1596" dirty="0" smtClean="0">
                <a:solidFill>
                  <a:srgbClr val="000000"/>
                </a:solidFill>
                <a:latin typeface="Times New Roman" pitchFamily="18" charset="0"/>
                <a:cs typeface="Times New Roman" pitchFamily="18" charset="0"/>
              </a:rPr>
              <a:t>•</a:t>
            </a:r>
          </a:p>
        </p:txBody>
      </p:sp>
      <p:sp>
        <p:nvSpPr>
          <p:cNvPr id="11" name="TextBox 1"/>
          <p:cNvSpPr txBox="1"/>
          <p:nvPr/>
        </p:nvSpPr>
        <p:spPr>
          <a:xfrm>
            <a:off x="990600" y="1041400"/>
            <a:ext cx="4864100" cy="863600"/>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Microsoft YaHei UI" pitchFamily="18" charset="0"/>
                <a:cs typeface="Microsoft YaHei UI" pitchFamily="18" charset="0"/>
              </a:rPr>
              <a:t>分解现有质检表单（Excel格式或Web页面）</a:t>
            </a:r>
          </a:p>
          <a:p>
            <a:pPr>
              <a:lnSpc>
                <a:spcPts val="2300"/>
              </a:lnSpc>
              <a:tabLst/>
            </a:pPr>
            <a:r>
              <a:rPr lang="en-US" altLang="zh-CN" sz="1596" dirty="0" smtClean="0">
                <a:solidFill>
                  <a:srgbClr val="000000"/>
                </a:solidFill>
                <a:latin typeface="Microsoft YaHei UI" pitchFamily="18" charset="0"/>
                <a:cs typeface="Microsoft YaHei UI" pitchFamily="18" charset="0"/>
              </a:rPr>
              <a:t>通过关键字的组合在语音分析系统中定义每一个质检项</a:t>
            </a:r>
          </a:p>
          <a:p>
            <a:pPr>
              <a:lnSpc>
                <a:spcPts val="2400"/>
              </a:lnSpc>
              <a:tabLst/>
            </a:pPr>
            <a:r>
              <a:rPr lang="en-US" altLang="zh-CN" sz="1596" dirty="0" smtClean="0">
                <a:solidFill>
                  <a:srgbClr val="000000"/>
                </a:solidFill>
                <a:latin typeface="Microsoft YaHei UI" pitchFamily="18" charset="0"/>
                <a:cs typeface="Microsoft YaHei UI" pitchFamily="18" charset="0"/>
              </a:rPr>
              <a:t>通过模型判断每一通录音的合规情况</a:t>
            </a:r>
          </a:p>
        </p:txBody>
      </p:sp>
      <p:sp>
        <p:nvSpPr>
          <p:cNvPr id="12" name="TextBox 1"/>
          <p:cNvSpPr txBox="1"/>
          <p:nvPr/>
        </p:nvSpPr>
        <p:spPr>
          <a:xfrm>
            <a:off x="88900" y="2717800"/>
            <a:ext cx="8953500" cy="4102100"/>
          </a:xfrm>
          <a:prstGeom prst="rect">
            <a:avLst/>
          </a:prstGeom>
          <a:noFill/>
        </p:spPr>
        <p:txBody>
          <a:bodyPr wrap="none" lIns="0" tIns="0" rIns="0" rtlCol="0">
            <a:spAutoFit/>
          </a:bodyPr>
          <a:lstStyle/>
          <a:p>
            <a:pPr>
              <a:lnSpc>
                <a:spcPts val="1500"/>
              </a:lnSpc>
              <a:tabLst>
                <a:tab pos="5651500" algn="l"/>
                <a:tab pos="8839200" algn="l"/>
              </a:tabLst>
            </a:pPr>
            <a:r>
              <a:rPr lang="en-US" altLang="zh-CN" sz="1403" dirty="0" smtClean="0">
                <a:solidFill>
                  <a:srgbClr val="002060"/>
                </a:solidFill>
                <a:latin typeface="Microsoft YaHei UI" pitchFamily="18" charset="0"/>
                <a:cs typeface="Microsoft YaHei UI" pitchFamily="18" charset="0"/>
              </a:rPr>
              <a:t>质检项</a:t>
            </a:r>
            <a:r>
              <a:rPr lang="en-US" altLang="zh-CN" sz="1403" b="1" dirty="0" smtClean="0">
                <a:solidFill>
                  <a:srgbClr val="002060"/>
                </a:solidFill>
                <a:latin typeface="Calibri" pitchFamily="18" charset="0"/>
                <a:cs typeface="Calibri" pitchFamily="18" charset="0"/>
              </a:rPr>
              <a:t>-</a:t>
            </a:r>
            <a:r>
              <a:rPr lang="en-US" altLang="zh-CN" sz="1403" dirty="0" smtClean="0">
                <a:solidFill>
                  <a:srgbClr val="002060"/>
                </a:solidFill>
                <a:latin typeface="Microsoft YaHei UI" pitchFamily="18" charset="0"/>
                <a:cs typeface="Microsoft YaHei UI" pitchFamily="18" charset="0"/>
              </a:rPr>
              <a:t>占用临时调额</a:t>
            </a:r>
          </a:p>
          <a:p>
            <a:pPr>
              <a:lnSpc>
                <a:spcPts val="1000"/>
              </a:lnSpc>
            </a:pPr>
            <a:endParaRPr lang="en-US" altLang="zh-CN" dirty="0" smtClean="0"/>
          </a:p>
          <a:p>
            <a:pPr>
              <a:lnSpc>
                <a:spcPts val="2400"/>
              </a:lnSpc>
              <a:tabLst>
                <a:tab pos="5651500" algn="l"/>
                <a:tab pos="8839200" algn="l"/>
              </a:tabLst>
            </a:pPr>
            <a:r>
              <a:rPr lang="en-US" altLang="zh-CN" dirty="0" smtClean="0"/>
              <a:t>	</a:t>
            </a:r>
            <a:r>
              <a:rPr lang="en-US" altLang="zh-CN" sz="1403" dirty="0" smtClean="0">
                <a:solidFill>
                  <a:srgbClr val="002060"/>
                </a:solidFill>
                <a:latin typeface="Microsoft YaHei UI" pitchFamily="18" charset="0"/>
                <a:cs typeface="Microsoft YaHei UI" pitchFamily="18" charset="0"/>
              </a:rPr>
              <a:t>业务模型</a:t>
            </a:r>
            <a:r>
              <a:rPr lang="en-US" altLang="zh-CN" sz="1403" b="1" dirty="0" smtClean="0">
                <a:solidFill>
                  <a:srgbClr val="002060"/>
                </a:solidFill>
                <a:latin typeface="Calibri" pitchFamily="18" charset="0"/>
                <a:cs typeface="Calibri" pitchFamily="18" charset="0"/>
              </a:rPr>
              <a:t>-</a:t>
            </a:r>
            <a:r>
              <a:rPr lang="en-US" altLang="zh-CN" sz="1403" dirty="0" smtClean="0">
                <a:solidFill>
                  <a:srgbClr val="002060"/>
                </a:solidFill>
                <a:latin typeface="Microsoft YaHei UI" pitchFamily="18" charset="0"/>
                <a:cs typeface="Microsoft YaHei UI" pitchFamily="18" charset="0"/>
              </a:rPr>
              <a:t>占用临时调额</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200"/>
              </a:lnSpc>
              <a:tabLst>
                <a:tab pos="5651500" algn="l"/>
                <a:tab pos="8839200" algn="l"/>
              </a:tabLst>
            </a:pPr>
            <a:r>
              <a:rPr lang="en-US" altLang="zh-CN" dirty="0" smtClean="0"/>
              <a:t>		</a:t>
            </a:r>
            <a:r>
              <a:rPr lang="en-US" altLang="zh-CN" sz="900" dirty="0" smtClean="0">
                <a:solidFill>
                  <a:srgbClr val="FFFFFF"/>
                </a:solidFill>
                <a:latin typeface="Calibri" pitchFamily="18" charset="0"/>
                <a:cs typeface="Calibri" pitchFamily="18" charset="0"/>
              </a:rPr>
              <a:t>29</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5801867" y="2112264"/>
            <a:ext cx="2517648" cy="307848"/>
          </a:xfrm>
          <a:custGeom>
            <a:avLst/>
            <a:gdLst>
              <a:gd name="connsiteX0" fmla="*/ 0 w 2517648"/>
              <a:gd name="connsiteY0" fmla="*/ 307847 h 307848"/>
              <a:gd name="connsiteX1" fmla="*/ 2517648 w 2517648"/>
              <a:gd name="connsiteY1" fmla="*/ 307847 h 307848"/>
              <a:gd name="connsiteX2" fmla="*/ 2517648 w 2517648"/>
              <a:gd name="connsiteY2" fmla="*/ 0 h 307848"/>
              <a:gd name="connsiteX3" fmla="*/ 0 w 2517648"/>
              <a:gd name="connsiteY3" fmla="*/ 0 h 307848"/>
              <a:gd name="connsiteX4" fmla="*/ 0 w 2517648"/>
              <a:gd name="connsiteY4" fmla="*/ 307847 h 3078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17648" h="307848">
                <a:moveTo>
                  <a:pt x="0" y="307847"/>
                </a:moveTo>
                <a:lnTo>
                  <a:pt x="2517648" y="307847"/>
                </a:lnTo>
                <a:lnTo>
                  <a:pt x="2517648" y="0"/>
                </a:lnTo>
                <a:lnTo>
                  <a:pt x="0" y="0"/>
                </a:lnTo>
                <a:lnTo>
                  <a:pt x="0" y="307847"/>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77800" y="1219200"/>
            <a:ext cx="8890000" cy="3327400"/>
          </a:xfrm>
          <a:prstGeom prst="rect">
            <a:avLst/>
          </a:prstGeom>
          <a:noFill/>
        </p:spPr>
      </p:pic>
      <p:sp>
        <p:nvSpPr>
          <p:cNvPr id="2" name="TextBox 1"/>
          <p:cNvSpPr txBox="1"/>
          <p:nvPr/>
        </p:nvSpPr>
        <p:spPr>
          <a:xfrm>
            <a:off x="558800" y="4902200"/>
            <a:ext cx="8001000" cy="5715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Microsoft YaHei UI" pitchFamily="18" charset="0"/>
                <a:cs typeface="Microsoft YaHei UI" pitchFamily="18" charset="0"/>
              </a:rPr>
              <a:t>构建完合规质检语模型后，通过分类统计来查找哪些坐席的录音未符合质检项，</a:t>
            </a:r>
          </a:p>
          <a:p>
            <a:pPr>
              <a:lnSpc>
                <a:spcPts val="2100"/>
              </a:lnSpc>
              <a:tabLst/>
            </a:pPr>
            <a:r>
              <a:rPr lang="en-US" altLang="zh-CN" sz="1800" dirty="0" smtClean="0">
                <a:solidFill>
                  <a:srgbClr val="000000"/>
                </a:solidFill>
                <a:latin typeface="Microsoft YaHei UI" pitchFamily="18" charset="0"/>
                <a:cs typeface="Microsoft YaHei UI" pitchFamily="18" charset="0"/>
              </a:rPr>
              <a:t>后期可对</a:t>
            </a:r>
            <a:r>
              <a:rPr lang="en-US" altLang="zh-CN" sz="1800" b="1" dirty="0" smtClean="0">
                <a:solidFill>
                  <a:srgbClr val="000000"/>
                </a:solidFill>
                <a:latin typeface="Microsoft YaHei UI" pitchFamily="18" charset="0"/>
                <a:cs typeface="Microsoft YaHei UI" pitchFamily="18" charset="0"/>
              </a:rPr>
              <a:t>坐席的业务能力</a:t>
            </a:r>
            <a:r>
              <a:rPr lang="en-US" altLang="zh-CN" sz="1800" dirty="0" smtClean="0">
                <a:solidFill>
                  <a:srgbClr val="000000"/>
                </a:solidFill>
                <a:latin typeface="Microsoft YaHei UI" pitchFamily="18" charset="0"/>
                <a:cs typeface="Microsoft YaHei UI" pitchFamily="18" charset="0"/>
              </a:rPr>
              <a:t>进行训导。</a:t>
            </a:r>
          </a:p>
        </p:txBody>
      </p:sp>
      <p:sp>
        <p:nvSpPr>
          <p:cNvPr id="6" name="TextBox 1"/>
          <p:cNvSpPr txBox="1"/>
          <p:nvPr/>
        </p:nvSpPr>
        <p:spPr>
          <a:xfrm>
            <a:off x="596900" y="419100"/>
            <a:ext cx="6771084"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正向质检：通话列表、违规件分配图</a:t>
            </a:r>
          </a:p>
        </p:txBody>
      </p:sp>
      <p:sp>
        <p:nvSpPr>
          <p:cNvPr id="7" name="TextBox 1"/>
          <p:cNvSpPr txBox="1"/>
          <p:nvPr/>
        </p:nvSpPr>
        <p:spPr>
          <a:xfrm>
            <a:off x="8928100" y="6604000"/>
            <a:ext cx="114300" cy="114300"/>
          </a:xfrm>
          <a:prstGeom prst="rect">
            <a:avLst/>
          </a:prstGeom>
          <a:noFill/>
        </p:spPr>
        <p:txBody>
          <a:bodyPr wrap="none" lIns="0" tIns="0" rIns="0" rtlCol="0">
            <a:spAutoFit/>
          </a:bodyPr>
          <a:lstStyle/>
          <a:p>
            <a:pPr>
              <a:lnSpc>
                <a:spcPts val="900"/>
              </a:lnSpc>
              <a:tabLst/>
            </a:pPr>
            <a:r>
              <a:rPr lang="en-US" altLang="zh-CN" sz="900" dirty="0" smtClean="0">
                <a:solidFill>
                  <a:srgbClr val="FFFFFF"/>
                </a:solidFill>
                <a:latin typeface="Calibri" pitchFamily="18" charset="0"/>
                <a:cs typeface="Calibri" pitchFamily="18" charset="0"/>
              </a:rPr>
              <a:t>30</a:t>
            </a:r>
          </a:p>
        </p:txBody>
      </p:sp>
      <p:sp>
        <p:nvSpPr>
          <p:cNvPr id="8" name="TextBox 1"/>
          <p:cNvSpPr txBox="1"/>
          <p:nvPr/>
        </p:nvSpPr>
        <p:spPr>
          <a:xfrm>
            <a:off x="5892800" y="2171700"/>
            <a:ext cx="2311400" cy="177800"/>
          </a:xfrm>
          <a:prstGeom prst="rect">
            <a:avLst/>
          </a:prstGeom>
          <a:noFill/>
        </p:spPr>
        <p:txBody>
          <a:bodyPr wrap="none" lIns="0" tIns="0" rIns="0" rtlCol="0">
            <a:spAutoFit/>
          </a:bodyPr>
          <a:lstStyle/>
          <a:p>
            <a:pPr>
              <a:lnSpc>
                <a:spcPts val="1400"/>
              </a:lnSpc>
              <a:tabLst/>
            </a:pPr>
            <a:r>
              <a:rPr lang="en-US" altLang="zh-CN" sz="1403" dirty="0" smtClean="0">
                <a:solidFill>
                  <a:srgbClr val="002060"/>
                </a:solidFill>
                <a:latin typeface="Microsoft YaHei UI" pitchFamily="18" charset="0"/>
                <a:cs typeface="Microsoft YaHei UI" pitchFamily="18" charset="0"/>
              </a:rPr>
              <a:t>自动量化坐席的话术合规情况</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432047" y="2220467"/>
            <a:ext cx="2301240" cy="3040379"/>
          </a:xfrm>
          <a:custGeom>
            <a:avLst/>
            <a:gdLst>
              <a:gd name="connsiteX0" fmla="*/ 2301240 w 2301240"/>
              <a:gd name="connsiteY0" fmla="*/ 0 h 3040379"/>
              <a:gd name="connsiteX1" fmla="*/ 2301240 w 2301240"/>
              <a:gd name="connsiteY1" fmla="*/ 2574035 h 3040379"/>
              <a:gd name="connsiteX2" fmla="*/ 1150620 w 2301240"/>
              <a:gd name="connsiteY2" fmla="*/ 3040379 h 3040379"/>
              <a:gd name="connsiteX3" fmla="*/ 0 w 2301240"/>
              <a:gd name="connsiteY3" fmla="*/ 2574035 h 3040379"/>
              <a:gd name="connsiteX4" fmla="*/ 0 w 2301240"/>
              <a:gd name="connsiteY4" fmla="*/ 0 h 3040379"/>
              <a:gd name="connsiteX5" fmla="*/ 2301240 w 2301240"/>
              <a:gd name="connsiteY5" fmla="*/ 0 h 30403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01240" h="3040379">
                <a:moveTo>
                  <a:pt x="2301240" y="0"/>
                </a:moveTo>
                <a:lnTo>
                  <a:pt x="2301240" y="2574035"/>
                </a:lnTo>
                <a:lnTo>
                  <a:pt x="1150620" y="3040379"/>
                </a:lnTo>
                <a:lnTo>
                  <a:pt x="0" y="2574035"/>
                </a:lnTo>
                <a:lnTo>
                  <a:pt x="0" y="0"/>
                </a:lnTo>
                <a:lnTo>
                  <a:pt x="2301240" y="0"/>
                </a:lnTo>
              </a:path>
            </a:pathLst>
          </a:custGeom>
          <a:solidFill>
            <a:srgbClr val="EDEDE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425697" y="2214117"/>
            <a:ext cx="2313940" cy="3053079"/>
          </a:xfrm>
          <a:custGeom>
            <a:avLst/>
            <a:gdLst>
              <a:gd name="connsiteX0" fmla="*/ 2307590 w 2313940"/>
              <a:gd name="connsiteY0" fmla="*/ 6350 h 3053079"/>
              <a:gd name="connsiteX1" fmla="*/ 2307590 w 2313940"/>
              <a:gd name="connsiteY1" fmla="*/ 2580385 h 3053079"/>
              <a:gd name="connsiteX2" fmla="*/ 1156970 w 2313940"/>
              <a:gd name="connsiteY2" fmla="*/ 3046729 h 3053079"/>
              <a:gd name="connsiteX3" fmla="*/ 6350 w 2313940"/>
              <a:gd name="connsiteY3" fmla="*/ 2580385 h 3053079"/>
              <a:gd name="connsiteX4" fmla="*/ 6350 w 2313940"/>
              <a:gd name="connsiteY4" fmla="*/ 6350 h 3053079"/>
              <a:gd name="connsiteX5" fmla="*/ 2307590 w 2313940"/>
              <a:gd name="connsiteY5" fmla="*/ 6350 h 30530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13940" h="3053079">
                <a:moveTo>
                  <a:pt x="2307590" y="6350"/>
                </a:moveTo>
                <a:lnTo>
                  <a:pt x="2307590" y="2580385"/>
                </a:lnTo>
                <a:lnTo>
                  <a:pt x="1156970" y="3046729"/>
                </a:lnTo>
                <a:lnTo>
                  <a:pt x="6350" y="2580385"/>
                </a:lnTo>
                <a:lnTo>
                  <a:pt x="6350" y="6350"/>
                </a:lnTo>
                <a:lnTo>
                  <a:pt x="2307590" y="6350"/>
                </a:lnTo>
              </a:path>
            </a:pathLst>
          </a:custGeom>
          <a:solidFill>
            <a:srgbClr val="000000">
              <a:alpha val="0"/>
            </a:srgbClr>
          </a:solidFill>
          <a:ln w="12700">
            <a:solidFill>
              <a:srgbClr val="C9C9C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254508" y="4878323"/>
            <a:ext cx="8638032" cy="1286255"/>
          </a:xfrm>
          <a:custGeom>
            <a:avLst/>
            <a:gdLst>
              <a:gd name="connsiteX0" fmla="*/ 0 w 8638032"/>
              <a:gd name="connsiteY0" fmla="*/ 3302 h 1286255"/>
              <a:gd name="connsiteX1" fmla="*/ 350634 w 8638032"/>
              <a:gd name="connsiteY1" fmla="*/ 3302 h 1286255"/>
              <a:gd name="connsiteX2" fmla="*/ 1502028 w 8638032"/>
              <a:gd name="connsiteY2" fmla="*/ 445516 h 1286255"/>
              <a:gd name="connsiteX3" fmla="*/ 2653537 w 8638032"/>
              <a:gd name="connsiteY3" fmla="*/ 3302 h 1286255"/>
              <a:gd name="connsiteX4" fmla="*/ 3176270 w 8638032"/>
              <a:gd name="connsiteY4" fmla="*/ 3302 h 1286255"/>
              <a:gd name="connsiteX5" fmla="*/ 4327651 w 8638032"/>
              <a:gd name="connsiteY5" fmla="*/ 445516 h 1286255"/>
              <a:gd name="connsiteX6" fmla="*/ 5479161 w 8638032"/>
              <a:gd name="connsiteY6" fmla="*/ 3302 h 1286255"/>
              <a:gd name="connsiteX7" fmla="*/ 5978270 w 8638032"/>
              <a:gd name="connsiteY7" fmla="*/ 0 h 1286255"/>
              <a:gd name="connsiteX8" fmla="*/ 7131176 w 8638032"/>
              <a:gd name="connsiteY8" fmla="*/ 442086 h 1286255"/>
              <a:gd name="connsiteX9" fmla="*/ 8287385 w 8638032"/>
              <a:gd name="connsiteY9" fmla="*/ 5079 h 1286255"/>
              <a:gd name="connsiteX10" fmla="*/ 8638032 w 8638032"/>
              <a:gd name="connsiteY10" fmla="*/ 5079 h 1286255"/>
              <a:gd name="connsiteX11" fmla="*/ 8638032 w 8638032"/>
              <a:gd name="connsiteY11" fmla="*/ 1281226 h 1286255"/>
              <a:gd name="connsiteX12" fmla="*/ 0 w 8638032"/>
              <a:gd name="connsiteY12" fmla="*/ 1286255 h 1286255"/>
              <a:gd name="connsiteX13" fmla="*/ 0 w 8638032"/>
              <a:gd name="connsiteY13" fmla="*/ 3302 h 12862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8638032" h="1286255">
                <a:moveTo>
                  <a:pt x="0" y="3302"/>
                </a:moveTo>
                <a:lnTo>
                  <a:pt x="350634" y="3302"/>
                </a:lnTo>
                <a:lnTo>
                  <a:pt x="1502028" y="445516"/>
                </a:lnTo>
                <a:lnTo>
                  <a:pt x="2653537" y="3302"/>
                </a:lnTo>
                <a:lnTo>
                  <a:pt x="3176270" y="3302"/>
                </a:lnTo>
                <a:lnTo>
                  <a:pt x="4327651" y="445516"/>
                </a:lnTo>
                <a:lnTo>
                  <a:pt x="5479161" y="3302"/>
                </a:lnTo>
                <a:lnTo>
                  <a:pt x="5978270" y="0"/>
                </a:lnTo>
                <a:lnTo>
                  <a:pt x="7131176" y="442086"/>
                </a:lnTo>
                <a:lnTo>
                  <a:pt x="8287385" y="5079"/>
                </a:lnTo>
                <a:lnTo>
                  <a:pt x="8638032" y="5079"/>
                </a:lnTo>
                <a:lnTo>
                  <a:pt x="8638032" y="1281226"/>
                </a:lnTo>
                <a:lnTo>
                  <a:pt x="0" y="1286255"/>
                </a:lnTo>
                <a:lnTo>
                  <a:pt x="0" y="3302"/>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48158" y="4871973"/>
            <a:ext cx="8650732" cy="1298955"/>
          </a:xfrm>
          <a:custGeom>
            <a:avLst/>
            <a:gdLst>
              <a:gd name="connsiteX0" fmla="*/ 6350 w 8650732"/>
              <a:gd name="connsiteY0" fmla="*/ 9652 h 1298955"/>
              <a:gd name="connsiteX1" fmla="*/ 356984 w 8650732"/>
              <a:gd name="connsiteY1" fmla="*/ 9652 h 1298955"/>
              <a:gd name="connsiteX2" fmla="*/ 1508378 w 8650732"/>
              <a:gd name="connsiteY2" fmla="*/ 451866 h 1298955"/>
              <a:gd name="connsiteX3" fmla="*/ 2659887 w 8650732"/>
              <a:gd name="connsiteY3" fmla="*/ 9652 h 1298955"/>
              <a:gd name="connsiteX4" fmla="*/ 3182620 w 8650732"/>
              <a:gd name="connsiteY4" fmla="*/ 9652 h 1298955"/>
              <a:gd name="connsiteX5" fmla="*/ 4334001 w 8650732"/>
              <a:gd name="connsiteY5" fmla="*/ 451866 h 1298955"/>
              <a:gd name="connsiteX6" fmla="*/ 5485511 w 8650732"/>
              <a:gd name="connsiteY6" fmla="*/ 9652 h 1298955"/>
              <a:gd name="connsiteX7" fmla="*/ 5984620 w 8650732"/>
              <a:gd name="connsiteY7" fmla="*/ 6350 h 1298955"/>
              <a:gd name="connsiteX8" fmla="*/ 7137526 w 8650732"/>
              <a:gd name="connsiteY8" fmla="*/ 448436 h 1298955"/>
              <a:gd name="connsiteX9" fmla="*/ 8293735 w 8650732"/>
              <a:gd name="connsiteY9" fmla="*/ 11429 h 1298955"/>
              <a:gd name="connsiteX10" fmla="*/ 8644382 w 8650732"/>
              <a:gd name="connsiteY10" fmla="*/ 11429 h 1298955"/>
              <a:gd name="connsiteX11" fmla="*/ 8644382 w 8650732"/>
              <a:gd name="connsiteY11" fmla="*/ 1287576 h 1298955"/>
              <a:gd name="connsiteX12" fmla="*/ 6350 w 8650732"/>
              <a:gd name="connsiteY12" fmla="*/ 1292605 h 1298955"/>
              <a:gd name="connsiteX13" fmla="*/ 6350 w 8650732"/>
              <a:gd name="connsiteY13" fmla="*/ 9652 h 12989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8650732" h="1298955">
                <a:moveTo>
                  <a:pt x="6350" y="9652"/>
                </a:moveTo>
                <a:lnTo>
                  <a:pt x="356984" y="9652"/>
                </a:lnTo>
                <a:lnTo>
                  <a:pt x="1508378" y="451866"/>
                </a:lnTo>
                <a:lnTo>
                  <a:pt x="2659887" y="9652"/>
                </a:lnTo>
                <a:lnTo>
                  <a:pt x="3182620" y="9652"/>
                </a:lnTo>
                <a:lnTo>
                  <a:pt x="4334001" y="451866"/>
                </a:lnTo>
                <a:lnTo>
                  <a:pt x="5485511" y="9652"/>
                </a:lnTo>
                <a:lnTo>
                  <a:pt x="5984620" y="6350"/>
                </a:lnTo>
                <a:lnTo>
                  <a:pt x="7137526" y="448436"/>
                </a:lnTo>
                <a:lnTo>
                  <a:pt x="8293735" y="11429"/>
                </a:lnTo>
                <a:lnTo>
                  <a:pt x="8644382" y="11429"/>
                </a:lnTo>
                <a:lnTo>
                  <a:pt x="8644382" y="1287576"/>
                </a:lnTo>
                <a:lnTo>
                  <a:pt x="6350" y="1292605"/>
                </a:lnTo>
                <a:lnTo>
                  <a:pt x="6350" y="9652"/>
                </a:lnTo>
              </a:path>
            </a:pathLst>
          </a:custGeom>
          <a:solidFill>
            <a:srgbClr val="000000">
              <a:alpha val="0"/>
            </a:srgbClr>
          </a:solidFill>
          <a:ln w="12700">
            <a:solidFill>
              <a:srgbClr val="954F7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427476" y="1653539"/>
            <a:ext cx="2311908" cy="521208"/>
          </a:xfrm>
          <a:custGeom>
            <a:avLst/>
            <a:gdLst>
              <a:gd name="connsiteX0" fmla="*/ 0 w 2311908"/>
              <a:gd name="connsiteY0" fmla="*/ 521208 h 521208"/>
              <a:gd name="connsiteX1" fmla="*/ 2311908 w 2311908"/>
              <a:gd name="connsiteY1" fmla="*/ 521208 h 521208"/>
              <a:gd name="connsiteX2" fmla="*/ 2311908 w 2311908"/>
              <a:gd name="connsiteY2" fmla="*/ 0 h 521208"/>
              <a:gd name="connsiteX3" fmla="*/ 0 w 2311908"/>
              <a:gd name="connsiteY3" fmla="*/ 0 h 521208"/>
              <a:gd name="connsiteX4" fmla="*/ 0 w 2311908"/>
              <a:gd name="connsiteY4" fmla="*/ 521208 h 521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11908" h="521208">
                <a:moveTo>
                  <a:pt x="0" y="521208"/>
                </a:moveTo>
                <a:lnTo>
                  <a:pt x="2311908" y="521208"/>
                </a:lnTo>
                <a:lnTo>
                  <a:pt x="2311908" y="0"/>
                </a:lnTo>
                <a:lnTo>
                  <a:pt x="0" y="0"/>
                </a:lnTo>
                <a:lnTo>
                  <a:pt x="0" y="521208"/>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421126" y="1647189"/>
            <a:ext cx="2324608" cy="533908"/>
          </a:xfrm>
          <a:custGeom>
            <a:avLst/>
            <a:gdLst>
              <a:gd name="connsiteX0" fmla="*/ 6350 w 2324608"/>
              <a:gd name="connsiteY0" fmla="*/ 527558 h 533908"/>
              <a:gd name="connsiteX1" fmla="*/ 2318258 w 2324608"/>
              <a:gd name="connsiteY1" fmla="*/ 527558 h 533908"/>
              <a:gd name="connsiteX2" fmla="*/ 2318258 w 2324608"/>
              <a:gd name="connsiteY2" fmla="*/ 6350 h 533908"/>
              <a:gd name="connsiteX3" fmla="*/ 6350 w 2324608"/>
              <a:gd name="connsiteY3" fmla="*/ 6350 h 533908"/>
              <a:gd name="connsiteX4" fmla="*/ 6350 w 2324608"/>
              <a:gd name="connsiteY4" fmla="*/ 527558 h 5339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24608" h="533908">
                <a:moveTo>
                  <a:pt x="6350" y="527558"/>
                </a:moveTo>
                <a:lnTo>
                  <a:pt x="2318258" y="527558"/>
                </a:lnTo>
                <a:lnTo>
                  <a:pt x="2318258" y="6350"/>
                </a:lnTo>
                <a:lnTo>
                  <a:pt x="6350" y="6350"/>
                </a:lnTo>
                <a:lnTo>
                  <a:pt x="6350" y="527558"/>
                </a:lnTo>
              </a:path>
            </a:pathLst>
          </a:custGeom>
          <a:solidFill>
            <a:srgbClr val="000000">
              <a:alpha val="0"/>
            </a:srgbClr>
          </a:solidFill>
          <a:ln w="12700">
            <a:solidFill>
              <a:srgbClr val="40404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27887" y="1653539"/>
            <a:ext cx="2311907" cy="521208"/>
          </a:xfrm>
          <a:custGeom>
            <a:avLst/>
            <a:gdLst>
              <a:gd name="connsiteX0" fmla="*/ 0 w 2311907"/>
              <a:gd name="connsiteY0" fmla="*/ 521208 h 521208"/>
              <a:gd name="connsiteX1" fmla="*/ 2311907 w 2311907"/>
              <a:gd name="connsiteY1" fmla="*/ 521208 h 521208"/>
              <a:gd name="connsiteX2" fmla="*/ 2311907 w 2311907"/>
              <a:gd name="connsiteY2" fmla="*/ 0 h 521208"/>
              <a:gd name="connsiteX3" fmla="*/ 0 w 2311907"/>
              <a:gd name="connsiteY3" fmla="*/ 0 h 521208"/>
              <a:gd name="connsiteX4" fmla="*/ 0 w 2311907"/>
              <a:gd name="connsiteY4" fmla="*/ 521208 h 521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11907" h="521208">
                <a:moveTo>
                  <a:pt x="0" y="521208"/>
                </a:moveTo>
                <a:lnTo>
                  <a:pt x="2311907" y="521208"/>
                </a:lnTo>
                <a:lnTo>
                  <a:pt x="2311907" y="0"/>
                </a:lnTo>
                <a:lnTo>
                  <a:pt x="0" y="0"/>
                </a:lnTo>
                <a:lnTo>
                  <a:pt x="0" y="521208"/>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621537" y="1647189"/>
            <a:ext cx="2324607" cy="533908"/>
          </a:xfrm>
          <a:custGeom>
            <a:avLst/>
            <a:gdLst>
              <a:gd name="connsiteX0" fmla="*/ 6350 w 2324607"/>
              <a:gd name="connsiteY0" fmla="*/ 527558 h 533908"/>
              <a:gd name="connsiteX1" fmla="*/ 2318257 w 2324607"/>
              <a:gd name="connsiteY1" fmla="*/ 527558 h 533908"/>
              <a:gd name="connsiteX2" fmla="*/ 2318257 w 2324607"/>
              <a:gd name="connsiteY2" fmla="*/ 6350 h 533908"/>
              <a:gd name="connsiteX3" fmla="*/ 6350 w 2324607"/>
              <a:gd name="connsiteY3" fmla="*/ 6350 h 533908"/>
              <a:gd name="connsiteX4" fmla="*/ 6350 w 2324607"/>
              <a:gd name="connsiteY4" fmla="*/ 527558 h 5339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24607" h="533908">
                <a:moveTo>
                  <a:pt x="6350" y="527558"/>
                </a:moveTo>
                <a:lnTo>
                  <a:pt x="2318257" y="527558"/>
                </a:lnTo>
                <a:lnTo>
                  <a:pt x="2318257" y="6350"/>
                </a:lnTo>
                <a:lnTo>
                  <a:pt x="6350" y="6350"/>
                </a:lnTo>
                <a:lnTo>
                  <a:pt x="6350" y="527558"/>
                </a:lnTo>
              </a:path>
            </a:pathLst>
          </a:custGeom>
          <a:solidFill>
            <a:srgbClr val="000000">
              <a:alpha val="0"/>
            </a:srgbClr>
          </a:solidFill>
          <a:ln w="12700">
            <a:solidFill>
              <a:srgbClr val="40404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6237732" y="1653539"/>
            <a:ext cx="2311908" cy="521208"/>
          </a:xfrm>
          <a:custGeom>
            <a:avLst/>
            <a:gdLst>
              <a:gd name="connsiteX0" fmla="*/ 0 w 2311908"/>
              <a:gd name="connsiteY0" fmla="*/ 521208 h 521208"/>
              <a:gd name="connsiteX1" fmla="*/ 2311908 w 2311908"/>
              <a:gd name="connsiteY1" fmla="*/ 521208 h 521208"/>
              <a:gd name="connsiteX2" fmla="*/ 2311908 w 2311908"/>
              <a:gd name="connsiteY2" fmla="*/ 0 h 521208"/>
              <a:gd name="connsiteX3" fmla="*/ 0 w 2311908"/>
              <a:gd name="connsiteY3" fmla="*/ 0 h 521208"/>
              <a:gd name="connsiteX4" fmla="*/ 0 w 2311908"/>
              <a:gd name="connsiteY4" fmla="*/ 521208 h 521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11908" h="521208">
                <a:moveTo>
                  <a:pt x="0" y="521208"/>
                </a:moveTo>
                <a:lnTo>
                  <a:pt x="2311908" y="521208"/>
                </a:lnTo>
                <a:lnTo>
                  <a:pt x="2311908" y="0"/>
                </a:lnTo>
                <a:lnTo>
                  <a:pt x="0" y="0"/>
                </a:lnTo>
                <a:lnTo>
                  <a:pt x="0" y="521208"/>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6231382" y="1647189"/>
            <a:ext cx="2324608" cy="533908"/>
          </a:xfrm>
          <a:custGeom>
            <a:avLst/>
            <a:gdLst>
              <a:gd name="connsiteX0" fmla="*/ 6350 w 2324608"/>
              <a:gd name="connsiteY0" fmla="*/ 527558 h 533908"/>
              <a:gd name="connsiteX1" fmla="*/ 2318258 w 2324608"/>
              <a:gd name="connsiteY1" fmla="*/ 527558 h 533908"/>
              <a:gd name="connsiteX2" fmla="*/ 2318258 w 2324608"/>
              <a:gd name="connsiteY2" fmla="*/ 6350 h 533908"/>
              <a:gd name="connsiteX3" fmla="*/ 6350 w 2324608"/>
              <a:gd name="connsiteY3" fmla="*/ 6350 h 533908"/>
              <a:gd name="connsiteX4" fmla="*/ 6350 w 2324608"/>
              <a:gd name="connsiteY4" fmla="*/ 527558 h 5339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24608" h="533908">
                <a:moveTo>
                  <a:pt x="6350" y="527558"/>
                </a:moveTo>
                <a:lnTo>
                  <a:pt x="2318258" y="527558"/>
                </a:lnTo>
                <a:lnTo>
                  <a:pt x="2318258" y="6350"/>
                </a:lnTo>
                <a:lnTo>
                  <a:pt x="6350" y="6350"/>
                </a:lnTo>
                <a:lnTo>
                  <a:pt x="6350" y="527558"/>
                </a:lnTo>
              </a:path>
            </a:pathLst>
          </a:custGeom>
          <a:solidFill>
            <a:srgbClr val="000000">
              <a:alpha val="0"/>
            </a:srgbClr>
          </a:solidFill>
          <a:ln w="12700">
            <a:solidFill>
              <a:srgbClr val="40404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627887" y="2220467"/>
            <a:ext cx="2301239" cy="3040379"/>
          </a:xfrm>
          <a:custGeom>
            <a:avLst/>
            <a:gdLst>
              <a:gd name="connsiteX0" fmla="*/ 2301240 w 2301239"/>
              <a:gd name="connsiteY0" fmla="*/ 0 h 3040379"/>
              <a:gd name="connsiteX1" fmla="*/ 2301240 w 2301239"/>
              <a:gd name="connsiteY1" fmla="*/ 2574035 h 3040379"/>
              <a:gd name="connsiteX2" fmla="*/ 1150619 w 2301239"/>
              <a:gd name="connsiteY2" fmla="*/ 3040379 h 3040379"/>
              <a:gd name="connsiteX3" fmla="*/ 0 w 2301239"/>
              <a:gd name="connsiteY3" fmla="*/ 2574035 h 3040379"/>
              <a:gd name="connsiteX4" fmla="*/ 0 w 2301239"/>
              <a:gd name="connsiteY4" fmla="*/ 0 h 3040379"/>
              <a:gd name="connsiteX5" fmla="*/ 2301240 w 2301239"/>
              <a:gd name="connsiteY5" fmla="*/ 0 h 30403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01239" h="3040379">
                <a:moveTo>
                  <a:pt x="2301239" y="0"/>
                </a:moveTo>
                <a:lnTo>
                  <a:pt x="2301240" y="2574035"/>
                </a:lnTo>
                <a:lnTo>
                  <a:pt x="1150619" y="3040379"/>
                </a:lnTo>
                <a:lnTo>
                  <a:pt x="0" y="2574035"/>
                </a:lnTo>
                <a:lnTo>
                  <a:pt x="0" y="0"/>
                </a:lnTo>
                <a:lnTo>
                  <a:pt x="2301240" y="0"/>
                </a:lnTo>
              </a:path>
            </a:pathLst>
          </a:custGeom>
          <a:solidFill>
            <a:srgbClr val="EDEDE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621537" y="2214117"/>
            <a:ext cx="2313939" cy="3053079"/>
          </a:xfrm>
          <a:custGeom>
            <a:avLst/>
            <a:gdLst>
              <a:gd name="connsiteX0" fmla="*/ 2307590 w 2313939"/>
              <a:gd name="connsiteY0" fmla="*/ 6350 h 3053079"/>
              <a:gd name="connsiteX1" fmla="*/ 2307590 w 2313939"/>
              <a:gd name="connsiteY1" fmla="*/ 2580385 h 3053079"/>
              <a:gd name="connsiteX2" fmla="*/ 1156969 w 2313939"/>
              <a:gd name="connsiteY2" fmla="*/ 3046729 h 3053079"/>
              <a:gd name="connsiteX3" fmla="*/ 6350 w 2313939"/>
              <a:gd name="connsiteY3" fmla="*/ 2580385 h 3053079"/>
              <a:gd name="connsiteX4" fmla="*/ 6350 w 2313939"/>
              <a:gd name="connsiteY4" fmla="*/ 6350 h 3053079"/>
              <a:gd name="connsiteX5" fmla="*/ 2307590 w 2313939"/>
              <a:gd name="connsiteY5" fmla="*/ 6350 h 30530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13939" h="3053079">
                <a:moveTo>
                  <a:pt x="2307589" y="6350"/>
                </a:moveTo>
                <a:lnTo>
                  <a:pt x="2307590" y="2580385"/>
                </a:lnTo>
                <a:lnTo>
                  <a:pt x="1156969" y="3046729"/>
                </a:lnTo>
                <a:lnTo>
                  <a:pt x="6350" y="2580385"/>
                </a:lnTo>
                <a:lnTo>
                  <a:pt x="6350" y="6350"/>
                </a:lnTo>
                <a:lnTo>
                  <a:pt x="2307590" y="6350"/>
                </a:lnTo>
              </a:path>
            </a:pathLst>
          </a:custGeom>
          <a:solidFill>
            <a:srgbClr val="000000">
              <a:alpha val="0"/>
            </a:srgbClr>
          </a:solidFill>
          <a:ln w="12700">
            <a:solidFill>
              <a:srgbClr val="C9C9C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6251447" y="2220467"/>
            <a:ext cx="2298192" cy="3040380"/>
          </a:xfrm>
          <a:custGeom>
            <a:avLst/>
            <a:gdLst>
              <a:gd name="connsiteX0" fmla="*/ 2298192 w 2298192"/>
              <a:gd name="connsiteY0" fmla="*/ 0 h 3040380"/>
              <a:gd name="connsiteX1" fmla="*/ 2298192 w 2298192"/>
              <a:gd name="connsiteY1" fmla="*/ 2574290 h 3040380"/>
              <a:gd name="connsiteX2" fmla="*/ 1149095 w 2298192"/>
              <a:gd name="connsiteY2" fmla="*/ 3040379 h 3040380"/>
              <a:gd name="connsiteX3" fmla="*/ 0 w 2298192"/>
              <a:gd name="connsiteY3" fmla="*/ 2574290 h 3040380"/>
              <a:gd name="connsiteX4" fmla="*/ 0 w 2298192"/>
              <a:gd name="connsiteY4" fmla="*/ 0 h 3040380"/>
              <a:gd name="connsiteX5" fmla="*/ 2298192 w 2298192"/>
              <a:gd name="connsiteY5" fmla="*/ 0 h 30403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298192" h="3040380">
                <a:moveTo>
                  <a:pt x="2298192" y="0"/>
                </a:moveTo>
                <a:lnTo>
                  <a:pt x="2298192" y="2574290"/>
                </a:lnTo>
                <a:lnTo>
                  <a:pt x="1149095" y="3040379"/>
                </a:lnTo>
                <a:lnTo>
                  <a:pt x="0" y="2574290"/>
                </a:lnTo>
                <a:lnTo>
                  <a:pt x="0" y="0"/>
                </a:lnTo>
                <a:lnTo>
                  <a:pt x="2298192" y="0"/>
                </a:lnTo>
              </a:path>
            </a:pathLst>
          </a:custGeom>
          <a:solidFill>
            <a:srgbClr val="EDEDE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6245097" y="2214117"/>
            <a:ext cx="2310892" cy="3053080"/>
          </a:xfrm>
          <a:custGeom>
            <a:avLst/>
            <a:gdLst>
              <a:gd name="connsiteX0" fmla="*/ 2304542 w 2310892"/>
              <a:gd name="connsiteY0" fmla="*/ 6350 h 3053080"/>
              <a:gd name="connsiteX1" fmla="*/ 2304542 w 2310892"/>
              <a:gd name="connsiteY1" fmla="*/ 2580640 h 3053080"/>
              <a:gd name="connsiteX2" fmla="*/ 1155445 w 2310892"/>
              <a:gd name="connsiteY2" fmla="*/ 3046729 h 3053080"/>
              <a:gd name="connsiteX3" fmla="*/ 6350 w 2310892"/>
              <a:gd name="connsiteY3" fmla="*/ 2580640 h 3053080"/>
              <a:gd name="connsiteX4" fmla="*/ 6350 w 2310892"/>
              <a:gd name="connsiteY4" fmla="*/ 6350 h 3053080"/>
              <a:gd name="connsiteX5" fmla="*/ 2304542 w 2310892"/>
              <a:gd name="connsiteY5" fmla="*/ 6350 h 30530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10892" h="3053080">
                <a:moveTo>
                  <a:pt x="2304542" y="6350"/>
                </a:moveTo>
                <a:lnTo>
                  <a:pt x="2304542" y="2580640"/>
                </a:lnTo>
                <a:lnTo>
                  <a:pt x="1155445" y="3046729"/>
                </a:lnTo>
                <a:lnTo>
                  <a:pt x="6350" y="2580640"/>
                </a:lnTo>
                <a:lnTo>
                  <a:pt x="6350" y="6350"/>
                </a:lnTo>
                <a:lnTo>
                  <a:pt x="2304542" y="6350"/>
                </a:lnTo>
              </a:path>
            </a:pathLst>
          </a:custGeom>
          <a:solidFill>
            <a:srgbClr val="000000">
              <a:alpha val="0"/>
            </a:srgbClr>
          </a:solidFill>
          <a:ln w="12700">
            <a:solidFill>
              <a:srgbClr val="C9C9C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733800" y="1714500"/>
            <a:ext cx="1692771" cy="443711"/>
          </a:xfrm>
          <a:prstGeom prst="rect">
            <a:avLst/>
          </a:prstGeom>
          <a:noFill/>
        </p:spPr>
        <p:txBody>
          <a:bodyPr wrap="none" lIns="0" tIns="0" rIns="0" rtlCol="0">
            <a:spAutoFit/>
          </a:bodyPr>
          <a:lstStyle/>
          <a:p>
            <a:pPr>
              <a:lnSpc>
                <a:spcPts val="3100"/>
              </a:lnSpc>
              <a:tabLst/>
            </a:pPr>
            <a:r>
              <a:rPr lang="en-US" altLang="zh-CN" sz="2400" b="1" dirty="0" smtClean="0">
                <a:solidFill>
                  <a:srgbClr val="0070C0"/>
                </a:solidFill>
                <a:latin typeface="Microsoft YaHei UI" pitchFamily="18" charset="0"/>
                <a:cs typeface="Microsoft YaHei UI" pitchFamily="18" charset="0"/>
              </a:rPr>
              <a:t>最快</a:t>
            </a:r>
            <a:r>
              <a:rPr lang="en-US" altLang="zh-CN" sz="1403" dirty="0" smtClean="0">
                <a:solidFill>
                  <a:srgbClr val="FFFFFF"/>
                </a:solidFill>
                <a:latin typeface="Microsoft YaHei UI" pitchFamily="18" charset="0"/>
                <a:cs typeface="Microsoft YaHei UI" pitchFamily="18" charset="0"/>
              </a:rPr>
              <a:t>的识别和分析</a:t>
            </a:r>
          </a:p>
        </p:txBody>
      </p:sp>
      <p:sp>
        <p:nvSpPr>
          <p:cNvPr id="18" name="TextBox 1"/>
          <p:cNvSpPr txBox="1"/>
          <p:nvPr/>
        </p:nvSpPr>
        <p:spPr>
          <a:xfrm>
            <a:off x="1117600" y="1714500"/>
            <a:ext cx="1333698" cy="443711"/>
          </a:xfrm>
          <a:prstGeom prst="rect">
            <a:avLst/>
          </a:prstGeom>
          <a:noFill/>
        </p:spPr>
        <p:txBody>
          <a:bodyPr wrap="none" lIns="0" tIns="0" rIns="0" rtlCol="0">
            <a:spAutoFit/>
          </a:bodyPr>
          <a:lstStyle/>
          <a:p>
            <a:pPr>
              <a:lnSpc>
                <a:spcPts val="3100"/>
              </a:lnSpc>
              <a:tabLst/>
            </a:pPr>
            <a:r>
              <a:rPr lang="en-US" altLang="zh-CN" sz="2400" b="1" dirty="0" smtClean="0">
                <a:solidFill>
                  <a:srgbClr val="0070C0"/>
                </a:solidFill>
                <a:latin typeface="Microsoft YaHei UI" pitchFamily="18" charset="0"/>
                <a:cs typeface="Microsoft YaHei UI" pitchFamily="18" charset="0"/>
              </a:rPr>
              <a:t>最高</a:t>
            </a:r>
            <a:r>
              <a:rPr lang="en-US" altLang="zh-CN" sz="1403" dirty="0" smtClean="0">
                <a:solidFill>
                  <a:srgbClr val="FFFFFF"/>
                </a:solidFill>
                <a:latin typeface="Microsoft YaHei UI" pitchFamily="18" charset="0"/>
                <a:cs typeface="Microsoft YaHei UI" pitchFamily="18" charset="0"/>
              </a:rPr>
              <a:t>的识别率</a:t>
            </a:r>
          </a:p>
        </p:txBody>
      </p:sp>
      <p:sp>
        <p:nvSpPr>
          <p:cNvPr id="19" name="TextBox 1"/>
          <p:cNvSpPr txBox="1"/>
          <p:nvPr/>
        </p:nvSpPr>
        <p:spPr>
          <a:xfrm>
            <a:off x="6553200" y="1714500"/>
            <a:ext cx="1692771" cy="443711"/>
          </a:xfrm>
          <a:prstGeom prst="rect">
            <a:avLst/>
          </a:prstGeom>
          <a:noFill/>
        </p:spPr>
        <p:txBody>
          <a:bodyPr wrap="none" lIns="0" tIns="0" rIns="0" rtlCol="0">
            <a:spAutoFit/>
          </a:bodyPr>
          <a:lstStyle/>
          <a:p>
            <a:pPr>
              <a:lnSpc>
                <a:spcPts val="3100"/>
              </a:lnSpc>
              <a:tabLst/>
            </a:pPr>
            <a:r>
              <a:rPr lang="en-US" altLang="zh-CN" sz="2400" b="1" dirty="0" smtClean="0">
                <a:solidFill>
                  <a:srgbClr val="0070C0"/>
                </a:solidFill>
                <a:latin typeface="Microsoft YaHei UI" pitchFamily="18" charset="0"/>
                <a:cs typeface="Microsoft YaHei UI" pitchFamily="18" charset="0"/>
              </a:rPr>
              <a:t>最大</a:t>
            </a:r>
            <a:r>
              <a:rPr lang="en-US" altLang="zh-CN" sz="1403" dirty="0" smtClean="0">
                <a:solidFill>
                  <a:srgbClr val="FFFFFF"/>
                </a:solidFill>
                <a:latin typeface="Microsoft YaHei UI" pitchFamily="18" charset="0"/>
                <a:cs typeface="Microsoft YaHei UI" pitchFamily="18" charset="0"/>
              </a:rPr>
              <a:t>的数据处理量</a:t>
            </a:r>
          </a:p>
        </p:txBody>
      </p:sp>
      <p:sp>
        <p:nvSpPr>
          <p:cNvPr id="20" name="TextBox 1"/>
          <p:cNvSpPr txBox="1"/>
          <p:nvPr/>
        </p:nvSpPr>
        <p:spPr>
          <a:xfrm>
            <a:off x="6362700" y="2387600"/>
            <a:ext cx="1943100" cy="1079500"/>
          </a:xfrm>
          <a:prstGeom prst="rect">
            <a:avLst/>
          </a:prstGeom>
          <a:noFill/>
        </p:spPr>
        <p:txBody>
          <a:bodyPr wrap="none" lIns="0" tIns="0" rIns="0" rtlCol="0">
            <a:spAutoFit/>
          </a:bodyPr>
          <a:lstStyle/>
          <a:p>
            <a:pPr>
              <a:lnSpc>
                <a:spcPts val="1800"/>
              </a:lnSpc>
              <a:tabLst>
                <a:tab pos="165100" algn="l"/>
              </a:tabLst>
            </a:pPr>
            <a:r>
              <a:rPr lang="en-US" altLang="zh-CN" sz="1403" dirty="0" smtClean="0">
                <a:solidFill>
                  <a:srgbClr val="000000"/>
                </a:solidFill>
                <a:latin typeface="Times New Roman" pitchFamily="18" charset="0"/>
                <a:cs typeface="Times New Roman"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目前支持亿级通话量的</a:t>
            </a:r>
          </a:p>
          <a:p>
            <a:pPr>
              <a:lnSpc>
                <a:spcPts val="1600"/>
              </a:lnSpc>
              <a:tabLst>
                <a:tab pos="1651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实时分析</a:t>
            </a:r>
          </a:p>
          <a:p>
            <a:pPr>
              <a:lnSpc>
                <a:spcPts val="1000"/>
              </a:lnSpc>
            </a:pPr>
            <a:endParaRPr lang="en-US" altLang="zh-CN" dirty="0" smtClean="0"/>
          </a:p>
          <a:p>
            <a:pPr>
              <a:lnSpc>
                <a:spcPts val="2300"/>
              </a:lnSpc>
              <a:tabLst>
                <a:tab pos="165100" algn="l"/>
              </a:tabLst>
            </a:pPr>
            <a:r>
              <a:rPr lang="en-US" altLang="zh-CN" sz="1403" dirty="0" smtClean="0">
                <a:solidFill>
                  <a:srgbClr val="000000"/>
                </a:solidFill>
                <a:latin typeface="Times New Roman" pitchFamily="18" charset="0"/>
                <a:cs typeface="Times New Roman"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通过亿万条信息的压力</a:t>
            </a:r>
          </a:p>
          <a:p>
            <a:pPr>
              <a:lnSpc>
                <a:spcPts val="1600"/>
              </a:lnSpc>
              <a:tabLst>
                <a:tab pos="1651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测试</a:t>
            </a:r>
          </a:p>
        </p:txBody>
      </p:sp>
      <p:sp>
        <p:nvSpPr>
          <p:cNvPr id="21" name="TextBox 1"/>
          <p:cNvSpPr txBox="1"/>
          <p:nvPr/>
        </p:nvSpPr>
        <p:spPr>
          <a:xfrm>
            <a:off x="546100" y="368300"/>
            <a:ext cx="6822380" cy="956672"/>
          </a:xfrm>
          <a:prstGeom prst="rect">
            <a:avLst/>
          </a:prstGeom>
          <a:noFill/>
        </p:spPr>
        <p:txBody>
          <a:bodyPr wrap="none" lIns="0" tIns="0" rIns="0" rtlCol="0">
            <a:spAutoFit/>
          </a:bodyPr>
          <a:lstStyle/>
          <a:p>
            <a:pPr>
              <a:lnSpc>
                <a:spcPts val="3300"/>
              </a:lnSpc>
              <a:tabLst>
                <a:tab pos="76200" algn="l"/>
              </a:tabLst>
            </a:pPr>
            <a:r>
              <a:rPr lang="en-US" altLang="zh-CN" dirty="0" smtClean="0"/>
              <a:t>	</a:t>
            </a:r>
            <a:r>
              <a:rPr lang="zh-CN" altLang="en-US" dirty="0" smtClean="0"/>
              <a:t>                           </a:t>
            </a:r>
            <a:r>
              <a:rPr lang="en-US" altLang="zh-CN" sz="3300" dirty="0" smtClean="0">
                <a:solidFill>
                  <a:srgbClr val="0070C0"/>
                </a:solidFill>
                <a:latin typeface="Microsoft YaHei UI" pitchFamily="18" charset="0"/>
                <a:cs typeface="Microsoft YaHei UI" pitchFamily="18" charset="0"/>
              </a:rPr>
              <a:t>助力大数据分析</a:t>
            </a:r>
          </a:p>
          <a:p>
            <a:pPr>
              <a:lnSpc>
                <a:spcPts val="1000"/>
              </a:lnSpc>
            </a:pPr>
            <a:endParaRPr lang="en-US" altLang="zh-CN" dirty="0" smtClean="0"/>
          </a:p>
          <a:p>
            <a:pPr>
              <a:lnSpc>
                <a:spcPts val="1000"/>
              </a:lnSpc>
            </a:pPr>
            <a:endParaRPr lang="en-US" altLang="zh-CN" dirty="0" smtClean="0"/>
          </a:p>
          <a:p>
            <a:pPr>
              <a:lnSpc>
                <a:spcPts val="1800"/>
              </a:lnSpc>
              <a:tabLst>
                <a:tab pos="76200" algn="l"/>
              </a:tabLst>
            </a:pPr>
            <a:r>
              <a:rPr lang="en-US" altLang="zh-CN" sz="1403" b="1" dirty="0" smtClean="0">
                <a:solidFill>
                  <a:srgbClr val="000000"/>
                </a:solidFill>
                <a:latin typeface="Microsoft YaHei UI" pitchFamily="18" charset="0"/>
                <a:cs typeface="Microsoft YaHei UI" pitchFamily="18" charset="0"/>
              </a:rPr>
              <a:t>语音分析系统优势集中体现在：最高的识别率、最快的识别速度和最大的数据处理量。</a:t>
            </a:r>
          </a:p>
        </p:txBody>
      </p:sp>
      <p:sp>
        <p:nvSpPr>
          <p:cNvPr id="22" name="TextBox 1"/>
          <p:cNvSpPr txBox="1"/>
          <p:nvPr/>
        </p:nvSpPr>
        <p:spPr>
          <a:xfrm>
            <a:off x="3543300" y="2425700"/>
            <a:ext cx="2057400" cy="1930400"/>
          </a:xfrm>
          <a:prstGeom prst="rect">
            <a:avLst/>
          </a:prstGeom>
          <a:noFill/>
        </p:spPr>
        <p:txBody>
          <a:bodyPr wrap="none" lIns="0" tIns="0" rIns="0" rtlCol="0">
            <a:spAutoFit/>
          </a:bodyPr>
          <a:lstStyle/>
          <a:p>
            <a:pPr>
              <a:lnSpc>
                <a:spcPts val="1800"/>
              </a:lnSpc>
              <a:tabLst>
                <a:tab pos="165100" algn="l"/>
              </a:tabLst>
            </a:pPr>
            <a:r>
              <a:rPr lang="en-US" altLang="zh-CN" sz="1406" dirty="0" smtClean="0">
                <a:solidFill>
                  <a:srgbClr val="000000"/>
                </a:solidFill>
                <a:latin typeface="Times New Roman" pitchFamily="18" charset="0"/>
                <a:cs typeface="Times New Roman" pitchFamily="18" charset="0"/>
              </a:rPr>
              <a:t>•</a:t>
            </a:r>
            <a:r>
              <a:rPr lang="en-US" altLang="zh-CN" sz="1406" dirty="0" smtClean="0">
                <a:latin typeface="Times New Roman" pitchFamily="18" charset="0"/>
                <a:cs typeface="Times New Roman" pitchFamily="18" charset="0"/>
              </a:rPr>
              <a:t>   </a:t>
            </a:r>
            <a:r>
              <a:rPr lang="en-US" altLang="zh-CN" sz="1406" dirty="0" smtClean="0">
                <a:solidFill>
                  <a:srgbClr val="000000"/>
                </a:solidFill>
                <a:latin typeface="Microsoft YaHei UI" pitchFamily="18" charset="0"/>
                <a:cs typeface="Microsoft YaHei UI" pitchFamily="18" charset="0"/>
              </a:rPr>
              <a:t>分析操作在1-2秒以内，</a:t>
            </a:r>
          </a:p>
          <a:p>
            <a:pPr>
              <a:lnSpc>
                <a:spcPts val="1600"/>
              </a:lnSpc>
              <a:tabLst>
                <a:tab pos="1651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高出其他产品近一个数</a:t>
            </a:r>
          </a:p>
          <a:p>
            <a:pPr>
              <a:lnSpc>
                <a:spcPts val="1600"/>
              </a:lnSpc>
              <a:tabLst>
                <a:tab pos="1651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量级，可实现交互式应</a:t>
            </a:r>
          </a:p>
          <a:p>
            <a:pPr>
              <a:lnSpc>
                <a:spcPts val="1600"/>
              </a:lnSpc>
              <a:tabLst>
                <a:tab pos="1651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用；</a:t>
            </a:r>
          </a:p>
          <a:p>
            <a:pPr>
              <a:lnSpc>
                <a:spcPts val="1000"/>
              </a:lnSpc>
            </a:pPr>
            <a:endParaRPr lang="en-US" altLang="zh-CN" dirty="0" smtClean="0"/>
          </a:p>
          <a:p>
            <a:pPr>
              <a:lnSpc>
                <a:spcPts val="2300"/>
              </a:lnSpc>
              <a:tabLst>
                <a:tab pos="165100" algn="l"/>
              </a:tabLst>
            </a:pPr>
            <a:r>
              <a:rPr lang="en-US" altLang="zh-CN" sz="1403" dirty="0" smtClean="0">
                <a:solidFill>
                  <a:srgbClr val="000000"/>
                </a:solidFill>
                <a:latin typeface="Times New Roman" pitchFamily="18" charset="0"/>
                <a:cs typeface="Times New Roman"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实施周期短：迅速适应</a:t>
            </a:r>
          </a:p>
          <a:p>
            <a:pPr>
              <a:lnSpc>
                <a:spcPts val="1600"/>
              </a:lnSpc>
              <a:tabLst>
                <a:tab pos="1651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训练客户模型，加入方</a:t>
            </a:r>
          </a:p>
          <a:p>
            <a:pPr>
              <a:lnSpc>
                <a:spcPts val="1600"/>
              </a:lnSpc>
              <a:tabLst>
                <a:tab pos="1651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言和新语种只需约一个</a:t>
            </a:r>
          </a:p>
          <a:p>
            <a:pPr>
              <a:lnSpc>
                <a:spcPts val="1600"/>
              </a:lnSpc>
              <a:tabLst>
                <a:tab pos="1651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月时间</a:t>
            </a:r>
          </a:p>
        </p:txBody>
      </p:sp>
      <p:sp>
        <p:nvSpPr>
          <p:cNvPr id="23" name="TextBox 1"/>
          <p:cNvSpPr txBox="1"/>
          <p:nvPr/>
        </p:nvSpPr>
        <p:spPr>
          <a:xfrm>
            <a:off x="762000" y="2400300"/>
            <a:ext cx="50800" cy="1473200"/>
          </a:xfrm>
          <a:prstGeom prst="rect">
            <a:avLst/>
          </a:prstGeom>
          <a:noFill/>
        </p:spPr>
        <p:txBody>
          <a:bodyPr wrap="none" lIns="0" tIns="0" rIns="0" rtlCol="0">
            <a:spAutoFit/>
          </a:bodyPr>
          <a:lstStyle/>
          <a:p>
            <a:pPr>
              <a:lnSpc>
                <a:spcPts val="1500"/>
              </a:lnSpc>
              <a:tabLst/>
            </a:pPr>
            <a:r>
              <a:rPr lang="en-US" altLang="zh-CN" sz="1403" dirty="0" smtClean="0">
                <a:solidFill>
                  <a:srgbClr val="000000"/>
                </a:solidFill>
                <a:latin typeface="Times New Roman" pitchFamily="18" charset="0"/>
                <a:cs typeface="Times New Roman" pitchFamily="18" charset="0"/>
              </a:rPr>
              <a:t>•</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pPr>
            <a:r>
              <a:rPr lang="en-US" altLang="zh-CN" sz="1403" dirty="0" smtClean="0">
                <a:solidFill>
                  <a:srgbClr val="000000"/>
                </a:solidFill>
                <a:latin typeface="Times New Roman" pitchFamily="18" charset="0"/>
                <a:cs typeface="Times New Roman" pitchFamily="18" charset="0"/>
              </a:rPr>
              <a:t>•</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pPr>
            <a:r>
              <a:rPr lang="en-US" altLang="zh-CN" sz="1403" dirty="0" smtClean="0">
                <a:solidFill>
                  <a:srgbClr val="000000"/>
                </a:solidFill>
                <a:latin typeface="Times New Roman" pitchFamily="18" charset="0"/>
                <a:cs typeface="Times New Roman" pitchFamily="18" charset="0"/>
              </a:rPr>
              <a:t>•</a:t>
            </a:r>
          </a:p>
        </p:txBody>
      </p:sp>
      <p:sp>
        <p:nvSpPr>
          <p:cNvPr id="24" name="TextBox 1"/>
          <p:cNvSpPr txBox="1"/>
          <p:nvPr/>
        </p:nvSpPr>
        <p:spPr>
          <a:xfrm>
            <a:off x="1054100" y="2387600"/>
            <a:ext cx="1612900" cy="1727200"/>
          </a:xfrm>
          <a:prstGeom prst="rect">
            <a:avLst/>
          </a:prstGeom>
          <a:noFill/>
        </p:spPr>
        <p:txBody>
          <a:bodyPr wrap="none" lIns="0" tIns="0" rIns="0" rtlCol="0">
            <a:spAutoFit/>
          </a:bodyPr>
          <a:lstStyle/>
          <a:p>
            <a:pPr>
              <a:lnSpc>
                <a:spcPts val="1800"/>
              </a:lnSpc>
              <a:tabLst/>
            </a:pPr>
            <a:r>
              <a:rPr lang="en-US" altLang="zh-CN" sz="1403" dirty="0" smtClean="0">
                <a:solidFill>
                  <a:srgbClr val="000000"/>
                </a:solidFill>
                <a:latin typeface="Microsoft YaHei UI" pitchFamily="18" charset="0"/>
                <a:cs typeface="Microsoft YaHei UI" pitchFamily="18" charset="0"/>
              </a:rPr>
              <a:t>电话全文识别可达</a:t>
            </a:r>
          </a:p>
          <a:p>
            <a:pPr>
              <a:lnSpc>
                <a:spcPts val="1600"/>
              </a:lnSpc>
              <a:tabLst/>
            </a:pPr>
            <a:r>
              <a:rPr lang="en-US" altLang="zh-CN" sz="1403" dirty="0" smtClean="0">
                <a:solidFill>
                  <a:srgbClr val="000000"/>
                </a:solidFill>
                <a:latin typeface="Microsoft YaHei UI" pitchFamily="18" charset="0"/>
                <a:cs typeface="Microsoft YaHei UI" pitchFamily="18" charset="0"/>
              </a:rPr>
              <a:t>75-85%以上；</a:t>
            </a:r>
          </a:p>
          <a:p>
            <a:pPr>
              <a:lnSpc>
                <a:spcPts val="1000"/>
              </a:lnSpc>
            </a:pPr>
            <a:endParaRPr lang="en-US" altLang="zh-CN" dirty="0" smtClean="0"/>
          </a:p>
          <a:p>
            <a:pPr>
              <a:lnSpc>
                <a:spcPts val="2300"/>
              </a:lnSpc>
              <a:tabLst/>
            </a:pPr>
            <a:r>
              <a:rPr lang="en-US" altLang="zh-CN" sz="1403" dirty="0" smtClean="0">
                <a:solidFill>
                  <a:srgbClr val="000000"/>
                </a:solidFill>
                <a:latin typeface="Microsoft YaHei UI" pitchFamily="18" charset="0"/>
                <a:cs typeface="Microsoft YaHei UI" pitchFamily="18" charset="0"/>
              </a:rPr>
              <a:t>关键词识别率达90%</a:t>
            </a:r>
          </a:p>
          <a:p>
            <a:pPr>
              <a:lnSpc>
                <a:spcPts val="1600"/>
              </a:lnSpc>
              <a:tabLst/>
            </a:pPr>
            <a:r>
              <a:rPr lang="en-US" altLang="zh-CN" sz="1403" dirty="0" smtClean="0">
                <a:solidFill>
                  <a:srgbClr val="000000"/>
                </a:solidFill>
                <a:latin typeface="Microsoft YaHei UI" pitchFamily="18" charset="0"/>
                <a:cs typeface="Microsoft YaHei UI" pitchFamily="18" charset="0"/>
              </a:rPr>
              <a:t>以上；</a:t>
            </a:r>
          </a:p>
          <a:p>
            <a:pPr>
              <a:lnSpc>
                <a:spcPts val="1000"/>
              </a:lnSpc>
            </a:pPr>
            <a:endParaRPr lang="en-US" altLang="zh-CN" dirty="0" smtClean="0"/>
          </a:p>
          <a:p>
            <a:pPr>
              <a:lnSpc>
                <a:spcPts val="2300"/>
              </a:lnSpc>
              <a:tabLst/>
            </a:pPr>
            <a:r>
              <a:rPr lang="en-US" altLang="zh-CN" sz="1403" dirty="0" smtClean="0">
                <a:solidFill>
                  <a:srgbClr val="000000"/>
                </a:solidFill>
                <a:latin typeface="Microsoft YaHei UI" pitchFamily="18" charset="0"/>
                <a:cs typeface="Microsoft YaHei UI" pitchFamily="18" charset="0"/>
              </a:rPr>
              <a:t>特定行业语音信息识</a:t>
            </a:r>
          </a:p>
          <a:p>
            <a:pPr>
              <a:lnSpc>
                <a:spcPts val="1600"/>
              </a:lnSpc>
              <a:tabLst/>
            </a:pPr>
            <a:r>
              <a:rPr lang="en-US" altLang="zh-CN" sz="1403" dirty="0" smtClean="0">
                <a:solidFill>
                  <a:srgbClr val="000000"/>
                </a:solidFill>
                <a:latin typeface="Microsoft YaHei UI" pitchFamily="18" charset="0"/>
                <a:cs typeface="Microsoft YaHei UI" pitchFamily="18" charset="0"/>
              </a:rPr>
              <a:t>别率更高。</a:t>
            </a:r>
          </a:p>
        </p:txBody>
      </p:sp>
      <p:sp>
        <p:nvSpPr>
          <p:cNvPr id="25" name="TextBox 1"/>
          <p:cNvSpPr txBox="1"/>
          <p:nvPr/>
        </p:nvSpPr>
        <p:spPr>
          <a:xfrm>
            <a:off x="1193800" y="5473700"/>
            <a:ext cx="6502400" cy="533400"/>
          </a:xfrm>
          <a:prstGeom prst="rect">
            <a:avLst/>
          </a:prstGeom>
          <a:noFill/>
        </p:spPr>
        <p:txBody>
          <a:bodyPr wrap="none" lIns="0" tIns="0" rIns="0" rtlCol="0">
            <a:spAutoFit/>
          </a:bodyPr>
          <a:lstStyle/>
          <a:p>
            <a:pPr>
              <a:lnSpc>
                <a:spcPts val="1600"/>
              </a:lnSpc>
              <a:tabLst>
                <a:tab pos="2565400" algn="l"/>
              </a:tabLst>
            </a:pPr>
            <a:r>
              <a:rPr lang="en-US" altLang="zh-CN" sz="1264" dirty="0" smtClean="0">
                <a:solidFill>
                  <a:srgbClr val="FFFFFF"/>
                </a:solidFill>
                <a:latin typeface="Microsoft YaHei UI" pitchFamily="18" charset="0"/>
                <a:cs typeface="Microsoft YaHei UI" pitchFamily="18" charset="0"/>
              </a:rPr>
              <a:t>文本信息</a:t>
            </a:r>
            <a:r>
              <a:rPr lang="en-US" altLang="zh-CN" sz="1264" dirty="0" smtClean="0">
                <a:latin typeface="Times New Roman" pitchFamily="18" charset="0"/>
                <a:cs typeface="Times New Roman" pitchFamily="18" charset="0"/>
              </a:rPr>
              <a:t>  </a:t>
            </a:r>
            <a:r>
              <a:rPr lang="en-US" altLang="zh-CN" sz="1264" dirty="0" smtClean="0">
                <a:solidFill>
                  <a:srgbClr val="FFFFFF"/>
                </a:solidFill>
                <a:latin typeface="Microsoft YaHei UI" pitchFamily="18" charset="0"/>
                <a:cs typeface="Microsoft YaHei UI" pitchFamily="18" charset="0"/>
              </a:rPr>
              <a:t>时间边界</a:t>
            </a:r>
            <a:r>
              <a:rPr lang="en-US" altLang="zh-CN" sz="1264" dirty="0" smtClean="0">
                <a:latin typeface="Times New Roman" pitchFamily="18" charset="0"/>
                <a:cs typeface="Times New Roman" pitchFamily="18" charset="0"/>
              </a:rPr>
              <a:t>  </a:t>
            </a:r>
            <a:r>
              <a:rPr lang="en-US" altLang="zh-CN" sz="1264" dirty="0" smtClean="0">
                <a:solidFill>
                  <a:srgbClr val="FFFFFF"/>
                </a:solidFill>
                <a:latin typeface="Microsoft YaHei UI" pitchFamily="18" charset="0"/>
                <a:cs typeface="Microsoft YaHei UI" pitchFamily="18" charset="0"/>
              </a:rPr>
              <a:t>说话人分割</a:t>
            </a:r>
            <a:r>
              <a:rPr lang="en-US" altLang="zh-CN" sz="1264" dirty="0" smtClean="0">
                <a:latin typeface="Times New Roman" pitchFamily="18" charset="0"/>
                <a:cs typeface="Times New Roman" pitchFamily="18" charset="0"/>
              </a:rPr>
              <a:t>  </a:t>
            </a:r>
            <a:r>
              <a:rPr lang="en-US" altLang="zh-CN" sz="1264" dirty="0" smtClean="0">
                <a:solidFill>
                  <a:srgbClr val="FFFFFF"/>
                </a:solidFill>
                <a:latin typeface="Microsoft YaHei UI" pitchFamily="18" charset="0"/>
                <a:cs typeface="Microsoft YaHei UI" pitchFamily="18" charset="0"/>
              </a:rPr>
              <a:t>语速信息</a:t>
            </a:r>
            <a:r>
              <a:rPr lang="en-US" altLang="zh-CN" sz="1264" dirty="0" smtClean="0">
                <a:latin typeface="Times New Roman" pitchFamily="18" charset="0"/>
                <a:cs typeface="Times New Roman" pitchFamily="18" charset="0"/>
              </a:rPr>
              <a:t>  </a:t>
            </a:r>
            <a:r>
              <a:rPr lang="en-US" altLang="zh-CN" sz="1264" dirty="0" smtClean="0">
                <a:solidFill>
                  <a:srgbClr val="FFFFFF"/>
                </a:solidFill>
                <a:latin typeface="Microsoft YaHei UI" pitchFamily="18" charset="0"/>
                <a:cs typeface="Microsoft YaHei UI" pitchFamily="18" charset="0"/>
              </a:rPr>
              <a:t>静音时长</a:t>
            </a:r>
            <a:r>
              <a:rPr lang="en-US" altLang="zh-CN" sz="1264" dirty="0" smtClean="0">
                <a:latin typeface="Times New Roman" pitchFamily="18" charset="0"/>
                <a:cs typeface="Times New Roman" pitchFamily="18" charset="0"/>
              </a:rPr>
              <a:t>  </a:t>
            </a:r>
            <a:r>
              <a:rPr lang="en-US" altLang="zh-CN" sz="1264" dirty="0" smtClean="0">
                <a:solidFill>
                  <a:srgbClr val="FFFFFF"/>
                </a:solidFill>
                <a:latin typeface="Microsoft YaHei UI" pitchFamily="18" charset="0"/>
                <a:cs typeface="Microsoft YaHei UI" pitchFamily="18" charset="0"/>
              </a:rPr>
              <a:t>识别可信度</a:t>
            </a:r>
            <a:r>
              <a:rPr lang="en-US" altLang="zh-CN" sz="1264" dirty="0" smtClean="0">
                <a:latin typeface="Times New Roman" pitchFamily="18" charset="0"/>
                <a:cs typeface="Times New Roman" pitchFamily="18" charset="0"/>
              </a:rPr>
              <a:t>  </a:t>
            </a:r>
            <a:r>
              <a:rPr lang="en-US" altLang="zh-CN" sz="1264" dirty="0" smtClean="0">
                <a:solidFill>
                  <a:srgbClr val="FFFFFF"/>
                </a:solidFill>
                <a:latin typeface="Microsoft YaHei UI" pitchFamily="18" charset="0"/>
                <a:cs typeface="Microsoft YaHei UI" pitchFamily="18" charset="0"/>
              </a:rPr>
              <a:t>声纹信息</a:t>
            </a:r>
            <a:r>
              <a:rPr lang="en-US" altLang="zh-CN" sz="1264" dirty="0" smtClean="0">
                <a:latin typeface="Times New Roman" pitchFamily="18" charset="0"/>
                <a:cs typeface="Times New Roman" pitchFamily="18" charset="0"/>
              </a:rPr>
              <a:t>  </a:t>
            </a:r>
            <a:r>
              <a:rPr lang="en-US" altLang="zh-CN" sz="1264" dirty="0" smtClean="0">
                <a:solidFill>
                  <a:srgbClr val="FFFFFF"/>
                </a:solidFill>
                <a:latin typeface="Microsoft YaHei UI" pitchFamily="18" charset="0"/>
                <a:cs typeface="Microsoft YaHei UI" pitchFamily="18" charset="0"/>
              </a:rPr>
              <a:t>情绪检测</a:t>
            </a:r>
            <a:r>
              <a:rPr lang="en-US" altLang="zh-CN" sz="1264" dirty="0" smtClean="0">
                <a:latin typeface="Times New Roman" pitchFamily="18" charset="0"/>
                <a:cs typeface="Times New Roman" pitchFamily="18" charset="0"/>
              </a:rPr>
              <a:t>  </a:t>
            </a:r>
            <a:r>
              <a:rPr lang="en-US" altLang="zh-CN" sz="1264" dirty="0" smtClean="0">
                <a:solidFill>
                  <a:srgbClr val="FFFFFF"/>
                </a:solidFill>
                <a:latin typeface="Microsoft YaHei UI" pitchFamily="18" charset="0"/>
                <a:cs typeface="Microsoft YaHei UI" pitchFamily="18" charset="0"/>
              </a:rPr>
              <a:t>音素信息</a:t>
            </a:r>
          </a:p>
          <a:p>
            <a:pPr>
              <a:lnSpc>
                <a:spcPts val="2500"/>
              </a:lnSpc>
              <a:tabLst>
                <a:tab pos="2565400" algn="l"/>
              </a:tabLst>
            </a:pPr>
            <a:r>
              <a:rPr lang="en-US" altLang="zh-CN" dirty="0" smtClean="0"/>
              <a:t>	</a:t>
            </a:r>
            <a:r>
              <a:rPr lang="en-US" altLang="zh-CN" sz="1403" b="1" dirty="0" smtClean="0">
                <a:solidFill>
                  <a:srgbClr val="FFFFFF"/>
                </a:solidFill>
                <a:latin typeface="Microsoft YaHei UI" pitchFamily="18" charset="0"/>
                <a:cs typeface="Microsoft YaHei UI" pitchFamily="18" charset="0"/>
              </a:rPr>
              <a:t>多项专利的技术积累</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5469635" y="1408175"/>
            <a:ext cx="2877311" cy="524256"/>
          </a:xfrm>
          <a:custGeom>
            <a:avLst/>
            <a:gdLst>
              <a:gd name="connsiteX0" fmla="*/ 0 w 2877311"/>
              <a:gd name="connsiteY0" fmla="*/ 524256 h 524256"/>
              <a:gd name="connsiteX1" fmla="*/ 2877311 w 2877311"/>
              <a:gd name="connsiteY1" fmla="*/ 524256 h 524256"/>
              <a:gd name="connsiteX2" fmla="*/ 2877311 w 2877311"/>
              <a:gd name="connsiteY2" fmla="*/ 0 h 524256"/>
              <a:gd name="connsiteX3" fmla="*/ 0 w 2877311"/>
              <a:gd name="connsiteY3" fmla="*/ 0 h 524256"/>
              <a:gd name="connsiteX4" fmla="*/ 0 w 2877311"/>
              <a:gd name="connsiteY4" fmla="*/ 524256 h 5242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77311" h="524256">
                <a:moveTo>
                  <a:pt x="0" y="524256"/>
                </a:moveTo>
                <a:lnTo>
                  <a:pt x="2877311" y="524256"/>
                </a:lnTo>
                <a:lnTo>
                  <a:pt x="2877311" y="0"/>
                </a:lnTo>
                <a:lnTo>
                  <a:pt x="0" y="0"/>
                </a:lnTo>
                <a:lnTo>
                  <a:pt x="0" y="524256"/>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721100" y="1244600"/>
            <a:ext cx="4876800" cy="4127500"/>
          </a:xfrm>
          <a:prstGeom prst="rect">
            <a:avLst/>
          </a:prstGeom>
          <a:noFill/>
        </p:spPr>
      </p:pic>
      <p:sp>
        <p:nvSpPr>
          <p:cNvPr id="2" name="TextBox 1"/>
          <p:cNvSpPr txBox="1"/>
          <p:nvPr/>
        </p:nvSpPr>
        <p:spPr>
          <a:xfrm>
            <a:off x="609600" y="419100"/>
            <a:ext cx="1692771"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质检分派</a:t>
            </a:r>
          </a:p>
        </p:txBody>
      </p:sp>
      <p:sp>
        <p:nvSpPr>
          <p:cNvPr id="6" name="TextBox 1"/>
          <p:cNvSpPr txBox="1"/>
          <p:nvPr/>
        </p:nvSpPr>
        <p:spPr>
          <a:xfrm>
            <a:off x="609600" y="1270000"/>
            <a:ext cx="2882900" cy="1549400"/>
          </a:xfrm>
          <a:prstGeom prst="rect">
            <a:avLst/>
          </a:prstGeom>
          <a:noFill/>
        </p:spPr>
        <p:txBody>
          <a:bodyPr wrap="none" lIns="0" tIns="0" rIns="0" rtlCol="0">
            <a:spAutoFit/>
          </a:bodyPr>
          <a:lstStyle/>
          <a:p>
            <a:pPr>
              <a:lnSpc>
                <a:spcPts val="2600"/>
              </a:lnSpc>
              <a:tabLst>
                <a:tab pos="342900" algn="l"/>
              </a:tabLst>
            </a:pPr>
            <a:r>
              <a:rPr lang="en-US" altLang="zh-CN" sz="2006" dirty="0" smtClean="0">
                <a:solidFill>
                  <a:srgbClr val="000000"/>
                </a:solidFill>
                <a:latin typeface="Times New Roman" pitchFamily="18" charset="0"/>
                <a:cs typeface="Times New Roman" pitchFamily="18" charset="0"/>
              </a:rPr>
              <a:t>•</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Microsoft YaHei UI" pitchFamily="18" charset="0"/>
                <a:cs typeface="Microsoft YaHei UI" pitchFamily="18" charset="0"/>
              </a:rPr>
              <a:t>自定义违规等级</a:t>
            </a:r>
          </a:p>
          <a:p>
            <a:pPr>
              <a:lnSpc>
                <a:spcPts val="3600"/>
              </a:lnSpc>
              <a:tabLst>
                <a:tab pos="342900" algn="l"/>
              </a:tabLst>
            </a:pPr>
            <a:r>
              <a:rPr lang="en-US" altLang="zh-CN" sz="2004" dirty="0" smtClean="0">
                <a:solidFill>
                  <a:srgbClr val="000000"/>
                </a:solidFill>
                <a:latin typeface="Times New Roman" pitchFamily="18" charset="0"/>
                <a:cs typeface="Times New Roman" pitchFamily="18" charset="0"/>
              </a:rPr>
              <a:t>•</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Microsoft YaHei UI" pitchFamily="18" charset="0"/>
                <a:cs typeface="Microsoft YaHei UI" pitchFamily="18" charset="0"/>
              </a:rPr>
              <a:t>指定各等级下对应模型</a:t>
            </a:r>
          </a:p>
          <a:p>
            <a:pPr>
              <a:lnSpc>
                <a:spcPts val="3600"/>
              </a:lnSpc>
              <a:tabLst>
                <a:tab pos="342900" algn="l"/>
              </a:tabLst>
            </a:pPr>
            <a:r>
              <a:rPr lang="en-US" altLang="zh-CN" sz="2004" dirty="0" smtClean="0">
                <a:solidFill>
                  <a:srgbClr val="000000"/>
                </a:solidFill>
                <a:latin typeface="Times New Roman" pitchFamily="18" charset="0"/>
                <a:cs typeface="Times New Roman" pitchFamily="18" charset="0"/>
              </a:rPr>
              <a:t>•</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Microsoft YaHei UI" pitchFamily="18" charset="0"/>
                <a:cs typeface="Microsoft YaHei UI" pitchFamily="18" charset="0"/>
              </a:rPr>
              <a:t>质检员可根据违规严重</a:t>
            </a:r>
          </a:p>
          <a:p>
            <a:pPr>
              <a:lnSpc>
                <a:spcPts val="2400"/>
              </a:lnSpc>
              <a:tabLst>
                <a:tab pos="342900" algn="l"/>
              </a:tabLst>
            </a:pPr>
            <a:r>
              <a:rPr lang="en-US" altLang="zh-CN" dirty="0" smtClean="0"/>
              <a:t>	</a:t>
            </a:r>
            <a:r>
              <a:rPr lang="en-US" altLang="zh-CN" sz="2006" dirty="0" smtClean="0">
                <a:solidFill>
                  <a:srgbClr val="000000"/>
                </a:solidFill>
                <a:latin typeface="Microsoft YaHei UI" pitchFamily="18" charset="0"/>
                <a:cs typeface="Microsoft YaHei UI" pitchFamily="18" charset="0"/>
              </a:rPr>
              <a:t>性选择抽听录音</a:t>
            </a:r>
          </a:p>
        </p:txBody>
      </p:sp>
      <p:sp>
        <p:nvSpPr>
          <p:cNvPr id="7" name="TextBox 1"/>
          <p:cNvSpPr txBox="1"/>
          <p:nvPr/>
        </p:nvSpPr>
        <p:spPr>
          <a:xfrm>
            <a:off x="838200" y="2959100"/>
            <a:ext cx="0" cy="177800"/>
          </a:xfrm>
          <a:prstGeom prst="rect">
            <a:avLst/>
          </a:prstGeom>
          <a:noFill/>
        </p:spPr>
        <p:txBody>
          <a:bodyPr wrap="none" lIns="0" tIns="0" rIns="0" rtlCol="0">
            <a:spAutoFit/>
          </a:bodyPr>
          <a:lstStyle/>
          <a:p>
            <a:pPr>
              <a:lnSpc>
                <a:spcPts val="1400"/>
              </a:lnSpc>
              <a:tabLst/>
            </a:pPr>
            <a:r>
              <a:rPr lang="en-US" altLang="zh-CN" sz="1403" dirty="0" smtClean="0">
                <a:solidFill>
                  <a:srgbClr val="000000"/>
                </a:solidFill>
                <a:latin typeface="Calibri" pitchFamily="18" charset="0"/>
                <a:cs typeface="Calibri" pitchFamily="18" charset="0"/>
              </a:rPr>
              <a:t>̶</a:t>
            </a:r>
          </a:p>
        </p:txBody>
      </p:sp>
      <p:sp>
        <p:nvSpPr>
          <p:cNvPr id="8" name="TextBox 1"/>
          <p:cNvSpPr txBox="1"/>
          <p:nvPr/>
        </p:nvSpPr>
        <p:spPr>
          <a:xfrm>
            <a:off x="838200" y="3327400"/>
            <a:ext cx="0" cy="177800"/>
          </a:xfrm>
          <a:prstGeom prst="rect">
            <a:avLst/>
          </a:prstGeom>
          <a:noFill/>
        </p:spPr>
        <p:txBody>
          <a:bodyPr wrap="none" lIns="0" tIns="0" rIns="0" rtlCol="0">
            <a:spAutoFit/>
          </a:bodyPr>
          <a:lstStyle/>
          <a:p>
            <a:pPr>
              <a:lnSpc>
                <a:spcPts val="1400"/>
              </a:lnSpc>
              <a:tabLst/>
            </a:pPr>
            <a:r>
              <a:rPr lang="en-US" altLang="zh-CN" sz="1403" dirty="0" smtClean="0">
                <a:solidFill>
                  <a:srgbClr val="000000"/>
                </a:solidFill>
                <a:latin typeface="Calibri" pitchFamily="18" charset="0"/>
                <a:cs typeface="Calibri" pitchFamily="18" charset="0"/>
              </a:rPr>
              <a:t>̶</a:t>
            </a:r>
          </a:p>
        </p:txBody>
      </p:sp>
      <p:sp>
        <p:nvSpPr>
          <p:cNvPr id="9" name="TextBox 1"/>
          <p:cNvSpPr txBox="1"/>
          <p:nvPr/>
        </p:nvSpPr>
        <p:spPr>
          <a:xfrm>
            <a:off x="838200" y="3683000"/>
            <a:ext cx="0" cy="177800"/>
          </a:xfrm>
          <a:prstGeom prst="rect">
            <a:avLst/>
          </a:prstGeom>
          <a:noFill/>
        </p:spPr>
        <p:txBody>
          <a:bodyPr wrap="none" lIns="0" tIns="0" rIns="0" rtlCol="0">
            <a:spAutoFit/>
          </a:bodyPr>
          <a:lstStyle/>
          <a:p>
            <a:pPr>
              <a:lnSpc>
                <a:spcPts val="1400"/>
              </a:lnSpc>
              <a:tabLst/>
            </a:pPr>
            <a:r>
              <a:rPr lang="en-US" altLang="zh-CN" sz="1403" dirty="0" smtClean="0">
                <a:solidFill>
                  <a:srgbClr val="000000"/>
                </a:solidFill>
                <a:latin typeface="Calibri" pitchFamily="18" charset="0"/>
                <a:cs typeface="Calibri" pitchFamily="18" charset="0"/>
              </a:rPr>
              <a:t>̶</a:t>
            </a:r>
          </a:p>
        </p:txBody>
      </p:sp>
      <p:sp>
        <p:nvSpPr>
          <p:cNvPr id="10" name="TextBox 1"/>
          <p:cNvSpPr txBox="1"/>
          <p:nvPr/>
        </p:nvSpPr>
        <p:spPr>
          <a:xfrm>
            <a:off x="1181100" y="2933700"/>
            <a:ext cx="2311400" cy="1168400"/>
          </a:xfrm>
          <a:prstGeom prst="rect">
            <a:avLst/>
          </a:prstGeom>
          <a:noFill/>
        </p:spPr>
        <p:txBody>
          <a:bodyPr wrap="none" lIns="0" tIns="0" rIns="0" rtlCol="0">
            <a:spAutoFit/>
          </a:bodyPr>
          <a:lstStyle/>
          <a:p>
            <a:pPr>
              <a:lnSpc>
                <a:spcPts val="1800"/>
              </a:lnSpc>
              <a:tabLst/>
            </a:pPr>
            <a:r>
              <a:rPr lang="en-US" altLang="zh-CN" sz="1403" dirty="0" smtClean="0">
                <a:solidFill>
                  <a:srgbClr val="000000"/>
                </a:solidFill>
                <a:latin typeface="Microsoft YaHei UI" pitchFamily="18" charset="0"/>
                <a:cs typeface="Microsoft YaHei UI" pitchFamily="18" charset="0"/>
              </a:rPr>
              <a:t>开始语未报工号</a:t>
            </a:r>
          </a:p>
          <a:p>
            <a:pPr>
              <a:lnSpc>
                <a:spcPts val="1000"/>
              </a:lnSpc>
            </a:pPr>
            <a:endParaRPr lang="en-US" altLang="zh-CN" dirty="0" smtClean="0"/>
          </a:p>
          <a:p>
            <a:pPr>
              <a:lnSpc>
                <a:spcPts val="1800"/>
              </a:lnSpc>
              <a:tabLst/>
            </a:pPr>
            <a:r>
              <a:rPr lang="en-US" altLang="zh-CN" sz="1403" dirty="0" smtClean="0">
                <a:solidFill>
                  <a:srgbClr val="000000"/>
                </a:solidFill>
                <a:latin typeface="Microsoft YaHei UI" pitchFamily="18" charset="0"/>
                <a:cs typeface="Microsoft YaHei UI" pitchFamily="18" charset="0"/>
              </a:rPr>
              <a:t>未确认是本人接听</a:t>
            </a:r>
          </a:p>
          <a:p>
            <a:pPr>
              <a:lnSpc>
                <a:spcPts val="1000"/>
              </a:lnSpc>
            </a:pPr>
            <a:endParaRPr lang="en-US" altLang="zh-CN" dirty="0" smtClean="0"/>
          </a:p>
          <a:p>
            <a:pPr>
              <a:lnSpc>
                <a:spcPts val="1800"/>
              </a:lnSpc>
              <a:tabLst/>
            </a:pPr>
            <a:r>
              <a:rPr lang="en-US" altLang="zh-CN" sz="1403" dirty="0" smtClean="0">
                <a:solidFill>
                  <a:srgbClr val="000000"/>
                </a:solidFill>
                <a:latin typeface="Microsoft YaHei UI" pitchFamily="18" charset="0"/>
                <a:cs typeface="Microsoft YaHei UI" pitchFamily="18" charset="0"/>
              </a:rPr>
              <a:t>未做身份证信息核实等视为严</a:t>
            </a:r>
          </a:p>
          <a:p>
            <a:pPr>
              <a:lnSpc>
                <a:spcPts val="1600"/>
              </a:lnSpc>
              <a:tabLst/>
            </a:pPr>
            <a:r>
              <a:rPr lang="en-US" altLang="zh-CN" sz="1406" dirty="0" smtClean="0">
                <a:solidFill>
                  <a:srgbClr val="000000"/>
                </a:solidFill>
                <a:latin typeface="Microsoft YaHei UI" pitchFamily="18" charset="0"/>
                <a:cs typeface="Microsoft YaHei UI" pitchFamily="18" charset="0"/>
              </a:rPr>
              <a:t>重致命性错误</a:t>
            </a:r>
          </a:p>
        </p:txBody>
      </p:sp>
      <p:sp>
        <p:nvSpPr>
          <p:cNvPr id="11" name="TextBox 1"/>
          <p:cNvSpPr txBox="1"/>
          <p:nvPr/>
        </p:nvSpPr>
        <p:spPr>
          <a:xfrm>
            <a:off x="609600" y="4279900"/>
            <a:ext cx="8432800" cy="2514600"/>
          </a:xfrm>
          <a:prstGeom prst="rect">
            <a:avLst/>
          </a:prstGeom>
          <a:noFill/>
        </p:spPr>
        <p:txBody>
          <a:bodyPr wrap="none" lIns="0" tIns="0" rIns="0" rtlCol="0">
            <a:spAutoFit/>
          </a:bodyPr>
          <a:lstStyle/>
          <a:p>
            <a:pPr>
              <a:lnSpc>
                <a:spcPts val="2600"/>
              </a:lnSpc>
              <a:tabLst>
                <a:tab pos="342900" algn="l"/>
                <a:tab pos="8318500" algn="l"/>
              </a:tabLst>
            </a:pPr>
            <a:r>
              <a:rPr lang="en-US" altLang="zh-CN" sz="2004" dirty="0" smtClean="0">
                <a:solidFill>
                  <a:srgbClr val="000000"/>
                </a:solidFill>
                <a:latin typeface="Times New Roman" pitchFamily="18" charset="0"/>
                <a:cs typeface="Times New Roman" pitchFamily="18" charset="0"/>
              </a:rPr>
              <a:t>•</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Microsoft YaHei UI" pitchFamily="18" charset="0"/>
                <a:cs typeface="Microsoft YaHei UI" pitchFamily="18" charset="0"/>
              </a:rPr>
              <a:t>致命性违规系统检测后</a:t>
            </a:r>
          </a:p>
          <a:p>
            <a:pPr>
              <a:lnSpc>
                <a:spcPts val="2400"/>
              </a:lnSpc>
              <a:tabLst>
                <a:tab pos="342900" algn="l"/>
                <a:tab pos="8318500" algn="l"/>
              </a:tabLst>
            </a:pPr>
            <a:r>
              <a:rPr lang="en-US" altLang="zh-CN" dirty="0" smtClean="0"/>
              <a:t>	</a:t>
            </a:r>
            <a:r>
              <a:rPr lang="en-US" altLang="zh-CN" sz="2004" dirty="0" smtClean="0">
                <a:solidFill>
                  <a:srgbClr val="000000"/>
                </a:solidFill>
                <a:latin typeface="Microsoft YaHei UI" pitchFamily="18" charset="0"/>
                <a:cs typeface="Microsoft YaHei UI" pitchFamily="18" charset="0"/>
              </a:rPr>
              <a:t>建议人工复听</a:t>
            </a:r>
          </a:p>
          <a:p>
            <a:pPr>
              <a:lnSpc>
                <a:spcPts val="3600"/>
              </a:lnSpc>
              <a:tabLst>
                <a:tab pos="342900" algn="l"/>
                <a:tab pos="8318500" algn="l"/>
              </a:tabLst>
            </a:pPr>
            <a:r>
              <a:rPr lang="en-US" altLang="zh-CN" sz="2006" dirty="0" smtClean="0">
                <a:solidFill>
                  <a:srgbClr val="000000"/>
                </a:solidFill>
                <a:latin typeface="Times New Roman" pitchFamily="18" charset="0"/>
                <a:cs typeface="Times New Roman" pitchFamily="18" charset="0"/>
              </a:rPr>
              <a:t>•</a:t>
            </a:r>
            <a:r>
              <a:rPr lang="en-US" altLang="zh-CN" sz="2006" dirty="0" smtClean="0">
                <a:latin typeface="Times New Roman" pitchFamily="18" charset="0"/>
                <a:cs typeface="Times New Roman" pitchFamily="18" charset="0"/>
              </a:rPr>
              <a:t>    </a:t>
            </a:r>
            <a:r>
              <a:rPr lang="en-US" altLang="zh-CN" sz="2006" dirty="0" smtClean="0">
                <a:solidFill>
                  <a:srgbClr val="000000"/>
                </a:solidFill>
                <a:latin typeface="Microsoft YaHei UI" pitchFamily="18" charset="0"/>
                <a:cs typeface="Microsoft YaHei UI" pitchFamily="18" charset="0"/>
              </a:rPr>
              <a:t>一级/二级违规建议选</a:t>
            </a:r>
          </a:p>
          <a:p>
            <a:pPr>
              <a:lnSpc>
                <a:spcPts val="2400"/>
              </a:lnSpc>
              <a:tabLst>
                <a:tab pos="342900" algn="l"/>
                <a:tab pos="8318500" algn="l"/>
              </a:tabLst>
            </a:pPr>
            <a:r>
              <a:rPr lang="en-US" altLang="zh-CN" dirty="0" smtClean="0"/>
              <a:t>	</a:t>
            </a:r>
            <a:r>
              <a:rPr lang="en-US" altLang="zh-CN" sz="2004" dirty="0" smtClean="0">
                <a:solidFill>
                  <a:srgbClr val="000000"/>
                </a:solidFill>
                <a:latin typeface="Microsoft YaHei UI" pitchFamily="18" charset="0"/>
                <a:cs typeface="Microsoft YaHei UI" pitchFamily="18" charset="0"/>
              </a:rPr>
              <a:t>择抽听</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700"/>
              </a:lnSpc>
              <a:tabLst>
                <a:tab pos="342900" algn="l"/>
                <a:tab pos="8318500" algn="l"/>
              </a:tabLst>
            </a:pPr>
            <a:r>
              <a:rPr lang="en-US" altLang="zh-CN" dirty="0" smtClean="0"/>
              <a:t>		</a:t>
            </a:r>
            <a:r>
              <a:rPr lang="en-US" altLang="zh-CN" sz="900" dirty="0" smtClean="0">
                <a:solidFill>
                  <a:srgbClr val="898989"/>
                </a:solidFill>
                <a:latin typeface="Calibri" pitchFamily="18" charset="0"/>
                <a:cs typeface="Calibri" pitchFamily="18" charset="0"/>
              </a:rPr>
              <a:t>31</a:t>
            </a:r>
          </a:p>
        </p:txBody>
      </p:sp>
      <p:sp>
        <p:nvSpPr>
          <p:cNvPr id="12" name="TextBox 1"/>
          <p:cNvSpPr txBox="1"/>
          <p:nvPr/>
        </p:nvSpPr>
        <p:spPr>
          <a:xfrm>
            <a:off x="5549900" y="1473200"/>
            <a:ext cx="2667000" cy="381000"/>
          </a:xfrm>
          <a:prstGeom prst="rect">
            <a:avLst/>
          </a:prstGeom>
          <a:noFill/>
        </p:spPr>
        <p:txBody>
          <a:bodyPr wrap="none" lIns="0" tIns="0" rIns="0" rtlCol="0">
            <a:spAutoFit/>
          </a:bodyPr>
          <a:lstStyle/>
          <a:p>
            <a:pPr>
              <a:lnSpc>
                <a:spcPts val="1400"/>
              </a:lnSpc>
              <a:tabLst/>
            </a:pPr>
            <a:r>
              <a:rPr lang="en-US" altLang="zh-CN" sz="1403" dirty="0" smtClean="0">
                <a:solidFill>
                  <a:srgbClr val="002060"/>
                </a:solidFill>
                <a:latin typeface="Microsoft YaHei UI" pitchFamily="18" charset="0"/>
                <a:cs typeface="Microsoft YaHei UI" pitchFamily="18" charset="0"/>
              </a:rPr>
              <a:t>支持动态质检，可以按照业务逻辑</a:t>
            </a:r>
          </a:p>
          <a:p>
            <a:pPr>
              <a:lnSpc>
                <a:spcPts val="1600"/>
              </a:lnSpc>
              <a:tabLst/>
            </a:pPr>
            <a:r>
              <a:rPr lang="en-US" altLang="zh-CN" sz="1403" dirty="0" smtClean="0">
                <a:solidFill>
                  <a:srgbClr val="002060"/>
                </a:solidFill>
                <a:latin typeface="Microsoft YaHei UI" pitchFamily="18" charset="0"/>
                <a:cs typeface="Microsoft YaHei UI" pitchFamily="18" charset="0"/>
              </a:rPr>
              <a:t>随意组合质检项</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594100" y="901700"/>
            <a:ext cx="5384800" cy="5270500"/>
          </a:xfrm>
          <a:prstGeom prst="rect">
            <a:avLst/>
          </a:prstGeom>
          <a:noFill/>
        </p:spPr>
      </p:pic>
      <p:sp>
        <p:nvSpPr>
          <p:cNvPr id="2" name="TextBox 1"/>
          <p:cNvSpPr txBox="1"/>
          <p:nvPr/>
        </p:nvSpPr>
        <p:spPr>
          <a:xfrm>
            <a:off x="609600" y="419100"/>
            <a:ext cx="3808735"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负向质检：话术忌语</a:t>
            </a:r>
          </a:p>
        </p:txBody>
      </p:sp>
      <p:sp>
        <p:nvSpPr>
          <p:cNvPr id="5" name="TextBox 1"/>
          <p:cNvSpPr txBox="1"/>
          <p:nvPr/>
        </p:nvSpPr>
        <p:spPr>
          <a:xfrm>
            <a:off x="609600" y="1511300"/>
            <a:ext cx="3886200" cy="342900"/>
          </a:xfrm>
          <a:prstGeom prst="rect">
            <a:avLst/>
          </a:prstGeom>
          <a:noFill/>
        </p:spPr>
        <p:txBody>
          <a:bodyPr wrap="none" lIns="0" tIns="0" rIns="0" rtlCol="0">
            <a:spAutoFit/>
          </a:bodyPr>
          <a:lstStyle/>
          <a:p>
            <a:pPr>
              <a:lnSpc>
                <a:spcPts val="2700"/>
              </a:lnSpc>
              <a:tabLst/>
            </a:pPr>
            <a:r>
              <a:rPr lang="en-US" altLang="zh-CN" sz="2100" dirty="0" smtClean="0">
                <a:solidFill>
                  <a:srgbClr val="000000"/>
                </a:solidFill>
                <a:latin typeface="Times New Roman" pitchFamily="18" charset="0"/>
                <a:cs typeface="Times New Roman" pitchFamily="18" charset="0"/>
              </a:rPr>
              <a:t>•</a:t>
            </a:r>
            <a:r>
              <a:rPr lang="en-US" altLang="zh-CN" sz="2100" dirty="0" smtClean="0">
                <a:latin typeface="Times New Roman" pitchFamily="18" charset="0"/>
                <a:cs typeface="Times New Roman" pitchFamily="18" charset="0"/>
              </a:rPr>
              <a:t> </a:t>
            </a:r>
            <a:r>
              <a:rPr lang="en-US" altLang="zh-CN" sz="2100" dirty="0" smtClean="0">
                <a:solidFill>
                  <a:srgbClr val="000000"/>
                </a:solidFill>
                <a:latin typeface="Microsoft YaHei UI" pitchFamily="18" charset="0"/>
                <a:cs typeface="Microsoft YaHei UI" pitchFamily="18" charset="0"/>
              </a:rPr>
              <a:t>以31886通有效录音通话为基础</a:t>
            </a:r>
          </a:p>
        </p:txBody>
      </p:sp>
      <p:sp>
        <p:nvSpPr>
          <p:cNvPr id="6" name="TextBox 1"/>
          <p:cNvSpPr txBox="1"/>
          <p:nvPr/>
        </p:nvSpPr>
        <p:spPr>
          <a:xfrm>
            <a:off x="952500" y="1917700"/>
            <a:ext cx="2019300" cy="254000"/>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Calibri" pitchFamily="18" charset="0"/>
                <a:cs typeface="Calibri" pitchFamily="18" charset="0"/>
              </a:rPr>
              <a:t>̶</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FW20反问客户</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(31)</a:t>
            </a:r>
          </a:p>
        </p:txBody>
      </p:sp>
      <p:sp>
        <p:nvSpPr>
          <p:cNvPr id="7" name="TextBox 1"/>
          <p:cNvSpPr txBox="1"/>
          <p:nvPr/>
        </p:nvSpPr>
        <p:spPr>
          <a:xfrm>
            <a:off x="952500" y="2197100"/>
            <a:ext cx="2578100" cy="533400"/>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Calibri" pitchFamily="18" charset="0"/>
                <a:cs typeface="Calibri" pitchFamily="18" charset="0"/>
              </a:rPr>
              <a:t>̶</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FW21态度傲慢、厌烦</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(23)</a:t>
            </a:r>
          </a:p>
          <a:p>
            <a:pPr>
              <a:lnSpc>
                <a:spcPts val="2100"/>
              </a:lnSpc>
              <a:tabLst/>
            </a:pPr>
            <a:r>
              <a:rPr lang="en-US" altLang="zh-CN" sz="1596" dirty="0" smtClean="0">
                <a:solidFill>
                  <a:srgbClr val="000000"/>
                </a:solidFill>
                <a:latin typeface="Calibri" pitchFamily="18" charset="0"/>
                <a:cs typeface="Calibri" pitchFamily="18" charset="0"/>
              </a:rPr>
              <a:t>̶</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FW22命令客户(5)</a:t>
            </a:r>
          </a:p>
        </p:txBody>
      </p:sp>
      <p:sp>
        <p:nvSpPr>
          <p:cNvPr id="8" name="TextBox 1"/>
          <p:cNvSpPr txBox="1"/>
          <p:nvPr/>
        </p:nvSpPr>
        <p:spPr>
          <a:xfrm>
            <a:off x="952500" y="2743200"/>
            <a:ext cx="2222500" cy="533400"/>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Calibri" pitchFamily="18" charset="0"/>
                <a:cs typeface="Calibri" pitchFamily="18" charset="0"/>
              </a:rPr>
              <a:t>̶</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FW23推诿客户(1258)</a:t>
            </a:r>
          </a:p>
          <a:p>
            <a:pPr>
              <a:lnSpc>
                <a:spcPts val="2100"/>
              </a:lnSpc>
              <a:tabLst/>
            </a:pPr>
            <a:r>
              <a:rPr lang="en-US" altLang="zh-CN" sz="1596" dirty="0" smtClean="0">
                <a:solidFill>
                  <a:srgbClr val="000000"/>
                </a:solidFill>
                <a:latin typeface="Calibri" pitchFamily="18" charset="0"/>
                <a:cs typeface="Calibri" pitchFamily="18" charset="0"/>
              </a:rPr>
              <a:t>̶</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FW24话术专业性(121)</a:t>
            </a:r>
          </a:p>
        </p:txBody>
      </p:sp>
      <p:sp>
        <p:nvSpPr>
          <p:cNvPr id="9" name="TextBox 1"/>
          <p:cNvSpPr txBox="1"/>
          <p:nvPr/>
        </p:nvSpPr>
        <p:spPr>
          <a:xfrm>
            <a:off x="8928100" y="6489700"/>
            <a:ext cx="114300" cy="114300"/>
          </a:xfrm>
          <a:prstGeom prst="rect">
            <a:avLst/>
          </a:prstGeom>
          <a:noFill/>
        </p:spPr>
        <p:txBody>
          <a:bodyPr wrap="none" lIns="0" tIns="0" rIns="0" rtlCol="0">
            <a:spAutoFit/>
          </a:bodyPr>
          <a:lstStyle/>
          <a:p>
            <a:pPr>
              <a:lnSpc>
                <a:spcPts val="900"/>
              </a:lnSpc>
              <a:tabLst/>
            </a:pPr>
            <a:r>
              <a:rPr lang="en-US" altLang="zh-CN" sz="902" dirty="0" smtClean="0">
                <a:solidFill>
                  <a:srgbClr val="FFFFFF"/>
                </a:solidFill>
                <a:latin typeface="Calibri" pitchFamily="18" charset="0"/>
                <a:cs typeface="Calibri" pitchFamily="18" charset="0"/>
              </a:rPr>
              <a:t>32</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90955" y="1033272"/>
            <a:ext cx="7182612" cy="274319"/>
          </a:xfrm>
          <a:custGeom>
            <a:avLst/>
            <a:gdLst>
              <a:gd name="connsiteX0" fmla="*/ 0 w 7182612"/>
              <a:gd name="connsiteY0" fmla="*/ 274319 h 274319"/>
              <a:gd name="connsiteX1" fmla="*/ 7182612 w 7182612"/>
              <a:gd name="connsiteY1" fmla="*/ 274319 h 274319"/>
              <a:gd name="connsiteX2" fmla="*/ 7182612 w 7182612"/>
              <a:gd name="connsiteY2" fmla="*/ 0 h 274319"/>
              <a:gd name="connsiteX3" fmla="*/ 0 w 7182612"/>
              <a:gd name="connsiteY3" fmla="*/ 0 h 274319"/>
              <a:gd name="connsiteX4" fmla="*/ 0 w 7182612"/>
              <a:gd name="connsiteY4" fmla="*/ 274319 h 2743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82612" h="274319">
                <a:moveTo>
                  <a:pt x="0" y="274319"/>
                </a:moveTo>
                <a:lnTo>
                  <a:pt x="7182612" y="274319"/>
                </a:lnTo>
                <a:lnTo>
                  <a:pt x="7182612" y="0"/>
                </a:lnTo>
                <a:lnTo>
                  <a:pt x="0" y="0"/>
                </a:lnTo>
                <a:lnTo>
                  <a:pt x="0" y="274319"/>
                </a:lnTo>
              </a:path>
            </a:pathLst>
          </a:custGeom>
          <a:solidFill>
            <a:srgbClr val="FFFFA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49300" y="927100"/>
            <a:ext cx="7200900" cy="5295900"/>
          </a:xfrm>
          <a:prstGeom prst="rect">
            <a:avLst/>
          </a:prstGeom>
          <a:noFill/>
        </p:spPr>
      </p:pic>
      <p:sp>
        <p:nvSpPr>
          <p:cNvPr id="2" name="TextBox 1"/>
          <p:cNvSpPr txBox="1"/>
          <p:nvPr/>
        </p:nvSpPr>
        <p:spPr>
          <a:xfrm>
            <a:off x="596900" y="419100"/>
            <a:ext cx="4655121"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负向质检：录音回放抽检</a:t>
            </a:r>
          </a:p>
        </p:txBody>
      </p:sp>
      <p:sp>
        <p:nvSpPr>
          <p:cNvPr id="6" name="TextBox 1"/>
          <p:cNvSpPr txBox="1"/>
          <p:nvPr/>
        </p:nvSpPr>
        <p:spPr>
          <a:xfrm>
            <a:off x="8928100" y="6413500"/>
            <a:ext cx="114300" cy="114300"/>
          </a:xfrm>
          <a:prstGeom prst="rect">
            <a:avLst/>
          </a:prstGeom>
          <a:noFill/>
        </p:spPr>
        <p:txBody>
          <a:bodyPr wrap="none" lIns="0" tIns="0" rIns="0" rtlCol="0">
            <a:spAutoFit/>
          </a:bodyPr>
          <a:lstStyle/>
          <a:p>
            <a:pPr>
              <a:lnSpc>
                <a:spcPts val="900"/>
              </a:lnSpc>
              <a:tabLst/>
            </a:pPr>
            <a:r>
              <a:rPr lang="en-US" altLang="zh-CN" sz="900" dirty="0" smtClean="0">
                <a:solidFill>
                  <a:srgbClr val="FFFFFF"/>
                </a:solidFill>
                <a:latin typeface="Calibri" pitchFamily="18" charset="0"/>
                <a:cs typeface="Calibri" pitchFamily="18" charset="0"/>
              </a:rPr>
              <a:t>33</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914900" y="3835400"/>
            <a:ext cx="3822700" cy="2501900"/>
          </a:xfrm>
          <a:prstGeom prst="rect">
            <a:avLst/>
          </a:prstGeom>
          <a:noFill/>
        </p:spPr>
      </p:pic>
      <p:sp>
        <p:nvSpPr>
          <p:cNvPr id="2" name="TextBox 1"/>
          <p:cNvSpPr txBox="1"/>
          <p:nvPr/>
        </p:nvSpPr>
        <p:spPr>
          <a:xfrm>
            <a:off x="609600" y="406400"/>
            <a:ext cx="2539157"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统计分析报表</a:t>
            </a:r>
          </a:p>
        </p:txBody>
      </p:sp>
      <p:sp>
        <p:nvSpPr>
          <p:cNvPr id="5" name="TextBox 1"/>
          <p:cNvSpPr txBox="1"/>
          <p:nvPr/>
        </p:nvSpPr>
        <p:spPr>
          <a:xfrm>
            <a:off x="609600" y="1346200"/>
            <a:ext cx="17653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多样式统计报表</a:t>
            </a:r>
          </a:p>
        </p:txBody>
      </p:sp>
      <p:sp>
        <p:nvSpPr>
          <p:cNvPr id="6" name="TextBox 1"/>
          <p:cNvSpPr txBox="1"/>
          <p:nvPr/>
        </p:nvSpPr>
        <p:spPr>
          <a:xfrm>
            <a:off x="952500" y="1651000"/>
            <a:ext cx="6654800" cy="254000"/>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Calibri" pitchFamily="18" charset="0"/>
                <a:cs typeface="Calibri" pitchFamily="18" charset="0"/>
              </a:rPr>
              <a:t>̶</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按职场架构(个人、组别、场地)</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、名单来源、业务种类等进行多角度分析</a:t>
            </a:r>
          </a:p>
        </p:txBody>
      </p:sp>
      <p:sp>
        <p:nvSpPr>
          <p:cNvPr id="7" name="TextBox 1"/>
          <p:cNvSpPr txBox="1"/>
          <p:nvPr/>
        </p:nvSpPr>
        <p:spPr>
          <a:xfrm>
            <a:off x="609600" y="2336800"/>
            <a:ext cx="22225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报表可多种形态展示</a:t>
            </a:r>
          </a:p>
        </p:txBody>
      </p:sp>
      <p:sp>
        <p:nvSpPr>
          <p:cNvPr id="8" name="TextBox 1"/>
          <p:cNvSpPr txBox="1"/>
          <p:nvPr/>
        </p:nvSpPr>
        <p:spPr>
          <a:xfrm>
            <a:off x="952500" y="2641600"/>
            <a:ext cx="3822700" cy="254000"/>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Calibri" pitchFamily="18" charset="0"/>
                <a:cs typeface="Calibri" pitchFamily="18" charset="0"/>
              </a:rPr>
              <a:t>̶</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如：折线图、饼图、柱形图、散点图等。</a:t>
            </a:r>
          </a:p>
        </p:txBody>
      </p:sp>
      <p:sp>
        <p:nvSpPr>
          <p:cNvPr id="9" name="TextBox 1"/>
          <p:cNvSpPr txBox="1"/>
          <p:nvPr/>
        </p:nvSpPr>
        <p:spPr>
          <a:xfrm>
            <a:off x="609600" y="3340100"/>
            <a:ext cx="29083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支持多种格式的数据导出：</a:t>
            </a:r>
          </a:p>
        </p:txBody>
      </p:sp>
      <p:sp>
        <p:nvSpPr>
          <p:cNvPr id="10" name="TextBox 1"/>
          <p:cNvSpPr txBox="1"/>
          <p:nvPr/>
        </p:nvSpPr>
        <p:spPr>
          <a:xfrm>
            <a:off x="952500" y="3644900"/>
            <a:ext cx="2171700" cy="254000"/>
          </a:xfrm>
          <a:prstGeom prst="rect">
            <a:avLst/>
          </a:prstGeom>
          <a:noFill/>
        </p:spPr>
        <p:txBody>
          <a:bodyPr wrap="none" lIns="0" tIns="0" rIns="0" rtlCol="0">
            <a:spAutoFit/>
          </a:bodyPr>
          <a:lstStyle/>
          <a:p>
            <a:pPr>
              <a:lnSpc>
                <a:spcPts val="2000"/>
              </a:lnSpc>
              <a:tabLst/>
            </a:pPr>
            <a:r>
              <a:rPr lang="en-US" altLang="zh-CN" sz="1596" dirty="0" smtClean="0">
                <a:solidFill>
                  <a:srgbClr val="000000"/>
                </a:solidFill>
                <a:latin typeface="Calibri" pitchFamily="18" charset="0"/>
                <a:cs typeface="Calibri" pitchFamily="18" charset="0"/>
              </a:rPr>
              <a:t>̶</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Excel、web</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、PDF</a:t>
            </a:r>
            <a:r>
              <a:rPr lang="en-US" altLang="zh-CN" sz="1596" dirty="0" smtClean="0">
                <a:latin typeface="Times New Roman" pitchFamily="18" charset="0"/>
                <a:cs typeface="Times New Roman" pitchFamily="18" charset="0"/>
              </a:rPr>
              <a:t> </a:t>
            </a:r>
            <a:r>
              <a:rPr lang="en-US" altLang="zh-CN" sz="1596" dirty="0" smtClean="0">
                <a:solidFill>
                  <a:srgbClr val="000000"/>
                </a:solidFill>
                <a:latin typeface="Microsoft YaHei UI" pitchFamily="18" charset="0"/>
                <a:cs typeface="Microsoft YaHei UI" pitchFamily="18" charset="0"/>
              </a:rPr>
              <a:t>等</a:t>
            </a:r>
          </a:p>
        </p:txBody>
      </p:sp>
      <p:sp>
        <p:nvSpPr>
          <p:cNvPr id="11" name="TextBox 1"/>
          <p:cNvSpPr txBox="1"/>
          <p:nvPr/>
        </p:nvSpPr>
        <p:spPr>
          <a:xfrm>
            <a:off x="8928100" y="6604000"/>
            <a:ext cx="114300" cy="114300"/>
          </a:xfrm>
          <a:prstGeom prst="rect">
            <a:avLst/>
          </a:prstGeom>
          <a:noFill/>
        </p:spPr>
        <p:txBody>
          <a:bodyPr wrap="none" lIns="0" tIns="0" rIns="0" rtlCol="0">
            <a:spAutoFit/>
          </a:bodyPr>
          <a:lstStyle/>
          <a:p>
            <a:pPr>
              <a:lnSpc>
                <a:spcPts val="900"/>
              </a:lnSpc>
              <a:tabLst/>
            </a:pPr>
            <a:r>
              <a:rPr lang="en-US" altLang="zh-CN" sz="900" dirty="0" smtClean="0">
                <a:solidFill>
                  <a:srgbClr val="898989"/>
                </a:solidFill>
                <a:latin typeface="Calibri" pitchFamily="18" charset="0"/>
                <a:cs typeface="Calibri" pitchFamily="18" charset="0"/>
              </a:rPr>
              <a:t>34</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054595" y="1242060"/>
            <a:ext cx="1796796" cy="4860035"/>
          </a:xfrm>
          <a:custGeom>
            <a:avLst/>
            <a:gdLst>
              <a:gd name="connsiteX0" fmla="*/ 0 w 1796796"/>
              <a:gd name="connsiteY0" fmla="*/ 898397 h 4860035"/>
              <a:gd name="connsiteX1" fmla="*/ 898397 w 1796796"/>
              <a:gd name="connsiteY1" fmla="*/ 0 h 4860035"/>
              <a:gd name="connsiteX2" fmla="*/ 1796796 w 1796796"/>
              <a:gd name="connsiteY2" fmla="*/ 898397 h 4860035"/>
              <a:gd name="connsiteX3" fmla="*/ 1347597 w 1796796"/>
              <a:gd name="connsiteY3" fmla="*/ 898397 h 4860035"/>
              <a:gd name="connsiteX4" fmla="*/ 1347597 w 1796796"/>
              <a:gd name="connsiteY4" fmla="*/ 4860036 h 4860035"/>
              <a:gd name="connsiteX5" fmla="*/ 449198 w 1796796"/>
              <a:gd name="connsiteY5" fmla="*/ 4860036 h 4860035"/>
              <a:gd name="connsiteX6" fmla="*/ 449198 w 1796796"/>
              <a:gd name="connsiteY6" fmla="*/ 898397 h 4860035"/>
              <a:gd name="connsiteX7" fmla="*/ 0 w 1796796"/>
              <a:gd name="connsiteY7" fmla="*/ 898397 h 48600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796796" h="4860035">
                <a:moveTo>
                  <a:pt x="0" y="898397"/>
                </a:moveTo>
                <a:lnTo>
                  <a:pt x="898397" y="0"/>
                </a:lnTo>
                <a:lnTo>
                  <a:pt x="1796796" y="898397"/>
                </a:lnTo>
                <a:lnTo>
                  <a:pt x="1347597" y="898397"/>
                </a:lnTo>
                <a:lnTo>
                  <a:pt x="1347597" y="4860036"/>
                </a:lnTo>
                <a:lnTo>
                  <a:pt x="449198" y="4860036"/>
                </a:lnTo>
                <a:lnTo>
                  <a:pt x="449198" y="898397"/>
                </a:lnTo>
                <a:lnTo>
                  <a:pt x="0" y="898397"/>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048245" y="1235710"/>
            <a:ext cx="1809496" cy="4872735"/>
          </a:xfrm>
          <a:custGeom>
            <a:avLst/>
            <a:gdLst>
              <a:gd name="connsiteX0" fmla="*/ 6350 w 1809496"/>
              <a:gd name="connsiteY0" fmla="*/ 904747 h 4872735"/>
              <a:gd name="connsiteX1" fmla="*/ 904747 w 1809496"/>
              <a:gd name="connsiteY1" fmla="*/ 6350 h 4872735"/>
              <a:gd name="connsiteX2" fmla="*/ 1803146 w 1809496"/>
              <a:gd name="connsiteY2" fmla="*/ 904747 h 4872735"/>
              <a:gd name="connsiteX3" fmla="*/ 1353947 w 1809496"/>
              <a:gd name="connsiteY3" fmla="*/ 904747 h 4872735"/>
              <a:gd name="connsiteX4" fmla="*/ 1353947 w 1809496"/>
              <a:gd name="connsiteY4" fmla="*/ 4866386 h 4872735"/>
              <a:gd name="connsiteX5" fmla="*/ 455548 w 1809496"/>
              <a:gd name="connsiteY5" fmla="*/ 4866386 h 4872735"/>
              <a:gd name="connsiteX6" fmla="*/ 455548 w 1809496"/>
              <a:gd name="connsiteY6" fmla="*/ 904747 h 4872735"/>
              <a:gd name="connsiteX7" fmla="*/ 6350 w 1809496"/>
              <a:gd name="connsiteY7" fmla="*/ 904747 h 4872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809496" h="4872735">
                <a:moveTo>
                  <a:pt x="6350" y="904747"/>
                </a:moveTo>
                <a:lnTo>
                  <a:pt x="904747" y="6350"/>
                </a:lnTo>
                <a:lnTo>
                  <a:pt x="1803146" y="904747"/>
                </a:lnTo>
                <a:lnTo>
                  <a:pt x="1353947" y="904747"/>
                </a:lnTo>
                <a:lnTo>
                  <a:pt x="1353947" y="4866386"/>
                </a:lnTo>
                <a:lnTo>
                  <a:pt x="455548" y="4866386"/>
                </a:lnTo>
                <a:lnTo>
                  <a:pt x="455548" y="904747"/>
                </a:lnTo>
                <a:lnTo>
                  <a:pt x="6350" y="904747"/>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972300" y="1219200"/>
            <a:ext cx="1955800" cy="5003800"/>
          </a:xfrm>
          <a:prstGeom prst="rect">
            <a:avLst/>
          </a:prstGeom>
          <a:noFill/>
        </p:spPr>
      </p:pic>
      <p:graphicFrame>
        <p:nvGraphicFramePr>
          <p:cNvPr id="7" name="表格 4"/>
          <p:cNvGraphicFramePr>
            <a:graphicFrameLocks noGrp="1"/>
          </p:cNvGraphicFramePr>
          <p:nvPr/>
        </p:nvGraphicFramePr>
        <p:xfrm>
          <a:off x="329666" y="941324"/>
          <a:ext cx="8438158" cy="5532919"/>
        </p:xfrm>
        <a:graphic>
          <a:graphicData uri="http://schemas.openxmlformats.org/drawingml/2006/table">
            <a:tbl>
              <a:tblPr/>
              <a:tblGrid>
                <a:gridCol w="1589303"/>
                <a:gridCol w="3326129"/>
                <a:gridCol w="3522726"/>
              </a:tblGrid>
              <a:tr h="467233">
                <a:tc>
                  <a:txBody>
                    <a:bodyPr/>
                    <a:lstStyle/>
                    <a:p>
                      <a:endParaRPr lang="zh-CN" altLang="en-US" dirty="0"/>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5B9BD5"/>
                    </a:solidFill>
                  </a:tcPr>
                </a:tc>
                <a:tc>
                  <a:txBody>
                    <a:bodyPr/>
                    <a:lstStyle/>
                    <a:p>
                      <a:pPr algn="ctr"/>
                      <a:r>
                        <a:rPr lang="en-US" altLang="zh-CN" sz="2402" dirty="0" smtClean="0">
                          <a:solidFill>
                            <a:srgbClr val="FFFFFF"/>
                          </a:solidFill>
                          <a:latin typeface="Microsoft YaHei UI" pitchFamily="18" charset="0"/>
                          <a:cs typeface="Microsoft YaHei UI" pitchFamily="18" charset="0"/>
                        </a:rPr>
                        <a:t>人力手动质检</a:t>
                      </a:r>
                      <a:endParaRPr lang="zh-CN" altLang="en-US" sz="2402" dirty="0" smtClean="0">
                        <a:solidFill>
                          <a:srgbClr val="FFFFFF"/>
                        </a:solidFill>
                        <a:latin typeface="Microsoft YaHei UI" pitchFamily="18" charset="0"/>
                        <a:cs typeface="Microsoft YaHei UI"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5B9BD5"/>
                    </a:solidFill>
                  </a:tcPr>
                </a:tc>
                <a:tc>
                  <a:txBody>
                    <a:bodyPr/>
                    <a:lstStyle/>
                    <a:p>
                      <a:pPr algn="ctr"/>
                      <a:r>
                        <a:rPr lang="en-US" altLang="zh-CN" sz="2402" dirty="0" smtClean="0">
                          <a:solidFill>
                            <a:srgbClr val="FFFFFF"/>
                          </a:solidFill>
                          <a:latin typeface="Microsoft YaHei UI" pitchFamily="18" charset="0"/>
                          <a:cs typeface="Microsoft YaHei UI" pitchFamily="18" charset="0"/>
                        </a:rPr>
                        <a:t>系统自动质检</a:t>
                      </a:r>
                      <a:endParaRPr lang="zh-CN" altLang="en-US" sz="2402" dirty="0" smtClean="0">
                        <a:solidFill>
                          <a:srgbClr val="FFFFFF"/>
                        </a:solidFill>
                        <a:latin typeface="Microsoft YaHei UI" pitchFamily="18" charset="0"/>
                        <a:cs typeface="Microsoft YaHei UI" pitchFamily="18" charset="0"/>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5B9BD5"/>
                    </a:solidFill>
                  </a:tcPr>
                </a:tc>
              </a:tr>
              <a:tr h="1650491">
                <a:tc>
                  <a:txBody>
                    <a:bodyPr/>
                    <a:lstStyle/>
                    <a:p>
                      <a:pPr algn="l"/>
                      <a:r>
                        <a:rPr lang="en-US" altLang="zh-CN" sz="2006" dirty="0" smtClean="0">
                          <a:solidFill>
                            <a:srgbClr val="000000"/>
                          </a:solidFill>
                          <a:latin typeface="Microsoft YaHei UI" pitchFamily="18" charset="0"/>
                          <a:cs typeface="Microsoft YaHei UI" pitchFamily="18" charset="0"/>
                        </a:rPr>
                        <a:t>质检通话</a:t>
                      </a:r>
                      <a:endParaRPr lang="zh-CN" altLang="en-US" sz="2006" dirty="0" smtClean="0">
                        <a:solidFill>
                          <a:srgbClr val="000000"/>
                        </a:solidFill>
                        <a:latin typeface="Microsoft YaHei UI" pitchFamily="18" charset="0"/>
                        <a:cs typeface="Microsoft YaHei UI" pitchFamily="18" charset="0"/>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2DEEF"/>
                    </a:solidFill>
                  </a:tcPr>
                </a:tc>
                <a:tc>
                  <a:txBody>
                    <a:bodyPr/>
                    <a:lstStyle/>
                    <a:p>
                      <a:pPr algn="l"/>
                      <a:r>
                        <a:rPr lang="en-US" altLang="zh-CN" sz="2006" dirty="0" smtClean="0">
                          <a:solidFill>
                            <a:srgbClr val="000000"/>
                          </a:solidFill>
                          <a:latin typeface="Microsoft YaHei UI" pitchFamily="18" charset="0"/>
                          <a:cs typeface="Microsoft YaHei UI" pitchFamily="18" charset="0"/>
                        </a:rPr>
                        <a:t>前提假设：</a:t>
                      </a:r>
                      <a:endParaRPr lang="zh-CN" altLang="en-US" sz="2006" dirty="0" smtClean="0">
                        <a:solidFill>
                          <a:srgbClr val="000000"/>
                        </a:solidFill>
                        <a:latin typeface="Microsoft YaHei UI" pitchFamily="18" charset="0"/>
                        <a:cs typeface="Microsoft YaHei UI" pitchFamily="18" charset="0"/>
                      </a:endParaRPr>
                    </a:p>
                    <a:p>
                      <a:pPr algn="l"/>
                      <a:r>
                        <a:rPr lang="en-US" altLang="zh-CN" sz="2004" dirty="0" smtClean="0">
                          <a:solidFill>
                            <a:srgbClr val="000000"/>
                          </a:solidFill>
                          <a:latin typeface="Times New Roman" pitchFamily="18" charset="0"/>
                          <a:cs typeface="Times New Roman" pitchFamily="18" charset="0"/>
                        </a:rPr>
                        <a:t>•</a:t>
                      </a:r>
                      <a:r>
                        <a:rPr lang="en-US" altLang="zh-CN" sz="2004" dirty="0" smtClean="0">
                          <a:solidFill>
                            <a:srgbClr val="000000"/>
                          </a:solidFill>
                          <a:latin typeface="Microsoft YaHei UI" pitchFamily="18" charset="0"/>
                          <a:cs typeface="Microsoft YaHei UI" pitchFamily="18" charset="0"/>
                        </a:rPr>
                        <a:t>专员220席</a:t>
                      </a:r>
                      <a:endParaRPr lang="zh-CN" altLang="en-US" sz="2004" dirty="0" smtClean="0">
                        <a:solidFill>
                          <a:srgbClr val="000000"/>
                        </a:solidFill>
                        <a:latin typeface="Microsoft YaHei UI" pitchFamily="18" charset="0"/>
                        <a:cs typeface="Microsoft YaHei UI" pitchFamily="18" charset="0"/>
                      </a:endParaRPr>
                    </a:p>
                    <a:p>
                      <a:pPr algn="l"/>
                      <a:r>
                        <a:rPr lang="en-US" altLang="zh-CN" sz="2004" dirty="0" smtClean="0">
                          <a:solidFill>
                            <a:srgbClr val="000000"/>
                          </a:solidFill>
                          <a:latin typeface="Times New Roman" pitchFamily="18" charset="0"/>
                          <a:cs typeface="Times New Roman" pitchFamily="18" charset="0"/>
                        </a:rPr>
                        <a:t>•</a:t>
                      </a:r>
                      <a:r>
                        <a:rPr lang="en-US" altLang="zh-CN" sz="2004" dirty="0" smtClean="0">
                          <a:solidFill>
                            <a:srgbClr val="000000"/>
                          </a:solidFill>
                          <a:latin typeface="Microsoft YaHei UI" pitchFamily="18" charset="0"/>
                          <a:cs typeface="Microsoft YaHei UI" pitchFamily="18" charset="0"/>
                        </a:rPr>
                        <a:t>每人每天通话4.5个小时</a:t>
                      </a:r>
                      <a:endParaRPr lang="zh-CN" altLang="en-US" sz="2004" dirty="0" smtClean="0">
                        <a:solidFill>
                          <a:srgbClr val="000000"/>
                        </a:solidFill>
                        <a:latin typeface="Microsoft YaHei UI" pitchFamily="18" charset="0"/>
                        <a:cs typeface="Microsoft YaHei UI" pitchFamily="18" charset="0"/>
                      </a:endParaRPr>
                    </a:p>
                    <a:p>
                      <a:pPr algn="l"/>
                      <a:r>
                        <a:rPr lang="en-US" altLang="zh-CN" sz="2004" dirty="0" smtClean="0">
                          <a:solidFill>
                            <a:srgbClr val="000000"/>
                          </a:solidFill>
                          <a:latin typeface="Times New Roman" pitchFamily="18" charset="0"/>
                          <a:cs typeface="Times New Roman" pitchFamily="18" charset="0"/>
                        </a:rPr>
                        <a:t>•</a:t>
                      </a:r>
                      <a:r>
                        <a:rPr lang="en-US" altLang="zh-CN" sz="2004" dirty="0" smtClean="0">
                          <a:solidFill>
                            <a:srgbClr val="000000"/>
                          </a:solidFill>
                          <a:latin typeface="Microsoft YaHei UI" pitchFamily="18" charset="0"/>
                          <a:cs typeface="Microsoft YaHei UI" pitchFamily="18" charset="0"/>
                        </a:rPr>
                        <a:t>4个质检员</a:t>
                      </a:r>
                      <a:endParaRPr lang="zh-CN" altLang="en-US" sz="2004" dirty="0" smtClean="0">
                        <a:solidFill>
                          <a:srgbClr val="000000"/>
                        </a:solidFill>
                        <a:latin typeface="Microsoft YaHei UI" pitchFamily="18" charset="0"/>
                        <a:cs typeface="Microsoft YaHei UI" pitchFamily="18" charset="0"/>
                      </a:endParaRPr>
                    </a:p>
                    <a:p>
                      <a:pPr algn="l"/>
                      <a:r>
                        <a:rPr lang="en-US" altLang="zh-CN" sz="2006" dirty="0" smtClean="0">
                          <a:solidFill>
                            <a:srgbClr val="000000"/>
                          </a:solidFill>
                          <a:latin typeface="Times New Roman" pitchFamily="18" charset="0"/>
                          <a:cs typeface="Times New Roman" pitchFamily="18" charset="0"/>
                        </a:rPr>
                        <a:t>•</a:t>
                      </a:r>
                      <a:r>
                        <a:rPr lang="en-US" altLang="zh-CN" sz="2006" dirty="0" smtClean="0">
                          <a:solidFill>
                            <a:srgbClr val="000000"/>
                          </a:solidFill>
                          <a:latin typeface="Microsoft YaHei UI" pitchFamily="18" charset="0"/>
                          <a:cs typeface="Microsoft YaHei UI" pitchFamily="18" charset="0"/>
                        </a:rPr>
                        <a:t>抽检率2.6%(仅成交件)</a:t>
                      </a:r>
                      <a:endParaRPr lang="zh-CN" altLang="en-US" sz="2006" dirty="0" smtClean="0">
                        <a:solidFill>
                          <a:srgbClr val="000000"/>
                        </a:solidFill>
                        <a:latin typeface="Microsoft YaHei UI" pitchFamily="18" charset="0"/>
                        <a:cs typeface="Microsoft YaHei UI" pitchFamily="18" charset="0"/>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2DEEF"/>
                    </a:solidFill>
                  </a:tcPr>
                </a:tc>
                <a:tc>
                  <a:txBody>
                    <a:bodyPr/>
                    <a:lstStyle/>
                    <a:p>
                      <a:pPr algn="l"/>
                      <a:r>
                        <a:rPr lang="en-US" altLang="zh-CN" sz="2006" dirty="0" smtClean="0">
                          <a:solidFill>
                            <a:srgbClr val="FF0000"/>
                          </a:solidFill>
                          <a:latin typeface="Times New Roman" pitchFamily="18" charset="0"/>
                          <a:cs typeface="Times New Roman" pitchFamily="18" charset="0"/>
                        </a:rPr>
                        <a:t>•</a:t>
                      </a:r>
                      <a:r>
                        <a:rPr lang="en-US" altLang="zh-CN" sz="2006" dirty="0" smtClean="0">
                          <a:solidFill>
                            <a:srgbClr val="FF0000"/>
                          </a:solidFill>
                          <a:latin typeface="Microsoft YaHei UI" pitchFamily="18" charset="0"/>
                          <a:cs typeface="Microsoft YaHei UI" pitchFamily="18" charset="0"/>
                        </a:rPr>
                        <a:t>抽检率100%</a:t>
                      </a:r>
                      <a:endParaRPr lang="zh-CN" altLang="en-US" sz="2006" dirty="0" smtClean="0">
                        <a:solidFill>
                          <a:srgbClr val="FF0000"/>
                        </a:solidFill>
                        <a:latin typeface="Microsoft YaHei UI" pitchFamily="18" charset="0"/>
                        <a:cs typeface="Microsoft YaHei UI" pitchFamily="18" charset="0"/>
                      </a:endParaRPr>
                    </a:p>
                    <a:p>
                      <a:pPr algn="l"/>
                      <a:r>
                        <a:rPr lang="en-US" altLang="zh-CN" sz="3206" dirty="0" smtClean="0">
                          <a:solidFill>
                            <a:srgbClr val="FFFFFF"/>
                          </a:solidFill>
                          <a:latin typeface="Microsoft YaHei UI" pitchFamily="18" charset="0"/>
                          <a:cs typeface="Microsoft YaHei UI" pitchFamily="18" charset="0"/>
                        </a:rPr>
                        <a:t>节</a:t>
                      </a:r>
                      <a:endParaRPr lang="zh-CN" altLang="en-US" sz="3206" dirty="0" smtClean="0">
                        <a:solidFill>
                          <a:srgbClr val="FFFFFF"/>
                        </a:solidFill>
                        <a:latin typeface="Microsoft YaHei UI" pitchFamily="18" charset="0"/>
                        <a:cs typeface="Microsoft YaHei UI" pitchFamily="18" charset="0"/>
                      </a:endParaRPr>
                    </a:p>
                    <a:p>
                      <a:pPr algn="l"/>
                      <a:r>
                        <a:rPr lang="en-US" altLang="zh-CN" sz="3204" dirty="0" smtClean="0">
                          <a:solidFill>
                            <a:srgbClr val="FFFFFF"/>
                          </a:solidFill>
                          <a:latin typeface="Microsoft YaHei UI" pitchFamily="18" charset="0"/>
                          <a:cs typeface="Microsoft YaHei UI" pitchFamily="18" charset="0"/>
                        </a:rPr>
                        <a:t>省</a:t>
                      </a:r>
                      <a:endParaRPr lang="zh-CN" altLang="en-US" sz="3204" dirty="0" smtClean="0">
                        <a:solidFill>
                          <a:srgbClr val="FFFFFF"/>
                        </a:solidFill>
                        <a:latin typeface="Microsoft YaHei UI" pitchFamily="18" charset="0"/>
                        <a:cs typeface="Microsoft YaHei UI"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0000"/>
                    </a:solidFill>
                  </a:tcPr>
                </a:tc>
              </a:tr>
              <a:tr h="785495">
                <a:tc>
                  <a:txBody>
                    <a:bodyPr/>
                    <a:lstStyle/>
                    <a:p>
                      <a:pPr algn="l"/>
                      <a:r>
                        <a:rPr lang="en-US" altLang="zh-CN" sz="2004" dirty="0" smtClean="0">
                          <a:solidFill>
                            <a:srgbClr val="000000"/>
                          </a:solidFill>
                          <a:latin typeface="Microsoft YaHei UI" pitchFamily="18" charset="0"/>
                          <a:cs typeface="Microsoft YaHei UI" pitchFamily="18" charset="0"/>
                        </a:rPr>
                        <a:t>质检目标</a:t>
                      </a:r>
                      <a:endParaRPr lang="zh-CN" altLang="en-US" sz="2004" dirty="0" smtClean="0">
                        <a:solidFill>
                          <a:srgbClr val="000000"/>
                        </a:solidFill>
                        <a:latin typeface="Microsoft YaHei UI" pitchFamily="18" charset="0"/>
                        <a:cs typeface="Microsoft YaHei UI" pitchFamily="18" charset="0"/>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BEFF8"/>
                    </a:solidFill>
                  </a:tcPr>
                </a:tc>
                <a:tc>
                  <a:txBody>
                    <a:bodyPr/>
                    <a:lstStyle/>
                    <a:p>
                      <a:pPr algn="l"/>
                      <a:r>
                        <a:rPr lang="en-US" altLang="zh-CN" sz="2004" dirty="0" smtClean="0">
                          <a:solidFill>
                            <a:srgbClr val="000000"/>
                          </a:solidFill>
                          <a:latin typeface="Microsoft YaHei UI" pitchFamily="18" charset="0"/>
                          <a:cs typeface="Microsoft YaHei UI" pitchFamily="18" charset="0"/>
                        </a:rPr>
                        <a:t>成功分期之通话抽查</a:t>
                      </a:r>
                      <a:endParaRPr lang="zh-CN" altLang="en-US" sz="2004" dirty="0" smtClean="0">
                        <a:solidFill>
                          <a:srgbClr val="000000"/>
                        </a:solidFill>
                        <a:latin typeface="Microsoft YaHei UI" pitchFamily="18" charset="0"/>
                        <a:cs typeface="Microsoft YaHei UI"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BEFF8"/>
                    </a:solidFill>
                  </a:tcPr>
                </a:tc>
                <a:tc>
                  <a:txBody>
                    <a:bodyPr/>
                    <a:lstStyle/>
                    <a:p>
                      <a:pPr algn="l"/>
                      <a:r>
                        <a:rPr lang="en-US" altLang="zh-CN" sz="2004" dirty="0" smtClean="0">
                          <a:solidFill>
                            <a:srgbClr val="FF0000"/>
                          </a:solidFill>
                          <a:latin typeface="Microsoft YaHei UI" pitchFamily="18" charset="0"/>
                          <a:cs typeface="Microsoft YaHei UI" pitchFamily="18" charset="0"/>
                        </a:rPr>
                        <a:t>自动全质检</a:t>
                      </a:r>
                      <a:endParaRPr lang="zh-CN" altLang="en-US" sz="2004" dirty="0" smtClean="0">
                        <a:solidFill>
                          <a:srgbClr val="FF0000"/>
                        </a:solidFill>
                        <a:latin typeface="Microsoft YaHei UI" pitchFamily="18" charset="0"/>
                        <a:cs typeface="Microsoft YaHei UI" pitchFamily="18" charset="0"/>
                      </a:endParaRPr>
                    </a:p>
                    <a:p>
                      <a:pPr algn="l"/>
                      <a:r>
                        <a:rPr lang="en-US" altLang="zh-CN" sz="3204" dirty="0" smtClean="0">
                          <a:solidFill>
                            <a:srgbClr val="FFFFFF"/>
                          </a:solidFill>
                          <a:latin typeface="PMingLiU" pitchFamily="18" charset="0"/>
                          <a:cs typeface="PMingLiU" pitchFamily="18" charset="0"/>
                        </a:rPr>
                        <a:t>十</a:t>
                      </a:r>
                      <a:endParaRPr lang="zh-CN" altLang="en-US" sz="3204" dirty="0" smtClean="0">
                        <a:solidFill>
                          <a:srgbClr val="FFFFFF"/>
                        </a:solidFill>
                        <a:latin typeface="PMingLiU" pitchFamily="18" charset="0"/>
                        <a:cs typeface="PMingLiU"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0000"/>
                    </a:solidFill>
                  </a:tcPr>
                </a:tc>
              </a:tr>
              <a:tr h="1027810">
                <a:tc>
                  <a:txBody>
                    <a:bodyPr/>
                    <a:lstStyle/>
                    <a:p>
                      <a:pPr algn="ctr"/>
                      <a:r>
                        <a:rPr lang="en-US" altLang="zh-CN" sz="2004" dirty="0" smtClean="0">
                          <a:solidFill>
                            <a:srgbClr val="000000"/>
                          </a:solidFill>
                          <a:latin typeface="Microsoft YaHei UI" pitchFamily="18" charset="0"/>
                          <a:cs typeface="Microsoft YaHei UI" pitchFamily="18" charset="0"/>
                        </a:rPr>
                        <a:t>质检总件数</a:t>
                      </a:r>
                      <a:endParaRPr lang="zh-CN" altLang="en-US" sz="2004" dirty="0" smtClean="0">
                        <a:solidFill>
                          <a:srgbClr val="000000"/>
                        </a:solidFill>
                        <a:latin typeface="Microsoft YaHei UI" pitchFamily="18" charset="0"/>
                        <a:cs typeface="Microsoft YaHei UI" pitchFamily="18" charset="0"/>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2DEEF"/>
                    </a:solidFill>
                  </a:tcPr>
                </a:tc>
                <a:tc>
                  <a:txBody>
                    <a:bodyPr/>
                    <a:lstStyle/>
                    <a:p>
                      <a:pPr algn="l"/>
                      <a:r>
                        <a:rPr lang="en-US" altLang="zh-CN" sz="2004" dirty="0" smtClean="0">
                          <a:solidFill>
                            <a:srgbClr val="000000"/>
                          </a:solidFill>
                          <a:latin typeface="Microsoft YaHei UI" pitchFamily="18" charset="0"/>
                          <a:cs typeface="Microsoft YaHei UI" pitchFamily="18" charset="0"/>
                        </a:rPr>
                        <a:t>1坐席1天抽检30通录音</a:t>
                      </a:r>
                      <a:endParaRPr lang="zh-CN" altLang="en-US" sz="2004" dirty="0" smtClean="0">
                        <a:solidFill>
                          <a:srgbClr val="000000"/>
                        </a:solidFill>
                        <a:latin typeface="Microsoft YaHei UI" pitchFamily="18" charset="0"/>
                        <a:cs typeface="Microsoft YaHei UI" pitchFamily="18" charset="0"/>
                      </a:endParaRPr>
                    </a:p>
                    <a:p>
                      <a:pPr algn="l"/>
                      <a:r>
                        <a:rPr lang="en-US" altLang="zh-CN" sz="2004" dirty="0" smtClean="0">
                          <a:solidFill>
                            <a:srgbClr val="000000"/>
                          </a:solidFill>
                          <a:latin typeface="Microsoft YaHei UI" pitchFamily="18" charset="0"/>
                          <a:cs typeface="Microsoft YaHei UI" pitchFamily="18" charset="0"/>
                        </a:rPr>
                        <a:t>一天最多质检120件</a:t>
                      </a:r>
                      <a:endParaRPr lang="zh-CN" altLang="en-US" sz="2004" dirty="0" smtClean="0">
                        <a:solidFill>
                          <a:srgbClr val="000000"/>
                        </a:solidFill>
                        <a:latin typeface="Microsoft YaHei UI" pitchFamily="18" charset="0"/>
                        <a:cs typeface="Microsoft YaHei UI"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2DEEF"/>
                    </a:solidFill>
                  </a:tcPr>
                </a:tc>
                <a:tc>
                  <a:txBody>
                    <a:bodyPr/>
                    <a:lstStyle/>
                    <a:p>
                      <a:pPr algn="l"/>
                      <a:r>
                        <a:rPr lang="en-US" altLang="zh-CN" sz="2004" dirty="0" smtClean="0">
                          <a:solidFill>
                            <a:srgbClr val="000000"/>
                          </a:solidFill>
                          <a:latin typeface="Microsoft YaHei UI" pitchFamily="18" charset="0"/>
                          <a:cs typeface="Microsoft YaHei UI" pitchFamily="18" charset="0"/>
                        </a:rPr>
                        <a:t>系统自动筛选违规件，</a:t>
                      </a:r>
                      <a:endParaRPr lang="zh-CN" altLang="en-US" sz="2004" dirty="0" smtClean="0">
                        <a:solidFill>
                          <a:srgbClr val="000000"/>
                        </a:solidFill>
                        <a:latin typeface="Microsoft YaHei UI" pitchFamily="18" charset="0"/>
                        <a:cs typeface="Microsoft YaHei UI" pitchFamily="18" charset="0"/>
                      </a:endParaRPr>
                    </a:p>
                    <a:p>
                      <a:pPr algn="l"/>
                      <a:r>
                        <a:rPr lang="en-US" altLang="zh-CN" sz="2004" dirty="0" smtClean="0">
                          <a:solidFill>
                            <a:srgbClr val="FF0000"/>
                          </a:solidFill>
                          <a:latin typeface="Microsoft YaHei UI" pitchFamily="18" charset="0"/>
                          <a:cs typeface="Microsoft YaHei UI" pitchFamily="18" charset="0"/>
                        </a:rPr>
                        <a:t>全面均衡</a:t>
                      </a:r>
                      <a:r>
                        <a:rPr lang="en-US" altLang="zh-CN" sz="2004" dirty="0" smtClean="0">
                          <a:solidFill>
                            <a:srgbClr val="000000"/>
                          </a:solidFill>
                          <a:latin typeface="Microsoft YaHei UI" pitchFamily="18" charset="0"/>
                          <a:cs typeface="Microsoft YaHei UI" pitchFamily="18" charset="0"/>
                        </a:rPr>
                        <a:t>质检取代随机质检</a:t>
                      </a:r>
                      <a:endParaRPr lang="zh-CN" altLang="en-US" sz="2004" dirty="0" smtClean="0">
                        <a:solidFill>
                          <a:srgbClr val="000000"/>
                        </a:solidFill>
                        <a:latin typeface="Microsoft YaHei UI" pitchFamily="18" charset="0"/>
                        <a:cs typeface="Microsoft YaHei UI" pitchFamily="18" charset="0"/>
                      </a:endParaRPr>
                    </a:p>
                    <a:p>
                      <a:pPr algn="l"/>
                      <a:r>
                        <a:rPr lang="en-US" altLang="zh-CN" sz="3206" dirty="0" smtClean="0">
                          <a:solidFill>
                            <a:srgbClr val="FFFFFF"/>
                          </a:solidFill>
                          <a:latin typeface="Microsoft YaHei UI" pitchFamily="18" charset="0"/>
                          <a:cs typeface="Microsoft YaHei UI" pitchFamily="18" charset="0"/>
                        </a:rPr>
                        <a:t>人</a:t>
                      </a:r>
                      <a:endParaRPr lang="zh-CN" altLang="en-US" sz="3206" dirty="0" smtClean="0">
                        <a:solidFill>
                          <a:srgbClr val="FFFFFF"/>
                        </a:solidFill>
                        <a:latin typeface="Microsoft YaHei UI" pitchFamily="18" charset="0"/>
                        <a:cs typeface="Microsoft YaHei UI"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0000"/>
                    </a:solidFill>
                  </a:tcPr>
                </a:tc>
              </a:tr>
              <a:tr h="1339126">
                <a:tc>
                  <a:txBody>
                    <a:bodyPr/>
                    <a:lstStyle/>
                    <a:p>
                      <a:pPr algn="ctr"/>
                      <a:r>
                        <a:rPr lang="en-US" altLang="zh-CN" sz="2006" dirty="0" smtClean="0">
                          <a:solidFill>
                            <a:srgbClr val="000000"/>
                          </a:solidFill>
                          <a:latin typeface="Microsoft YaHei UI" pitchFamily="18" charset="0"/>
                          <a:cs typeface="Microsoft YaHei UI" pitchFamily="18" charset="0"/>
                        </a:rPr>
                        <a:t>质检总人力</a:t>
                      </a:r>
                      <a:endParaRPr lang="zh-CN" altLang="en-US" sz="2006" dirty="0" smtClean="0">
                        <a:solidFill>
                          <a:srgbClr val="000000"/>
                        </a:solidFill>
                        <a:latin typeface="Microsoft YaHei UI" pitchFamily="18" charset="0"/>
                        <a:cs typeface="Microsoft YaHei UI" pitchFamily="18" charset="0"/>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BEFF8"/>
                    </a:solidFill>
                  </a:tcPr>
                </a:tc>
                <a:tc>
                  <a:txBody>
                    <a:bodyPr/>
                    <a:lstStyle/>
                    <a:p>
                      <a:pPr algn="l"/>
                      <a:r>
                        <a:rPr lang="en-US" altLang="zh-CN" sz="2006" dirty="0" smtClean="0">
                          <a:solidFill>
                            <a:srgbClr val="000000"/>
                          </a:solidFill>
                          <a:latin typeface="Microsoft YaHei UI" pitchFamily="18" charset="0"/>
                          <a:cs typeface="Microsoft YaHei UI" pitchFamily="18" charset="0"/>
                        </a:rPr>
                        <a:t>120*220*18%/30</a:t>
                      </a:r>
                      <a:endParaRPr lang="zh-CN" altLang="en-US" sz="2006" dirty="0" smtClean="0">
                        <a:solidFill>
                          <a:srgbClr val="000000"/>
                        </a:solidFill>
                        <a:latin typeface="Microsoft YaHei UI" pitchFamily="18" charset="0"/>
                        <a:cs typeface="Microsoft YaHei UI" pitchFamily="18" charset="0"/>
                      </a:endParaRPr>
                    </a:p>
                    <a:p>
                      <a:pPr algn="l"/>
                      <a:r>
                        <a:rPr lang="en-US" altLang="zh-CN" sz="2004" dirty="0" smtClean="0">
                          <a:solidFill>
                            <a:srgbClr val="000000"/>
                          </a:solidFill>
                          <a:latin typeface="Microsoft YaHei UI" pitchFamily="18" charset="0"/>
                          <a:cs typeface="Microsoft YaHei UI" pitchFamily="18" charset="0"/>
                        </a:rPr>
                        <a:t>=159质检人力/日</a:t>
                      </a:r>
                      <a:endParaRPr lang="zh-CN" altLang="en-US" sz="2004" dirty="0" smtClean="0">
                        <a:solidFill>
                          <a:srgbClr val="000000"/>
                        </a:solidFill>
                        <a:latin typeface="Microsoft YaHei UI" pitchFamily="18" charset="0"/>
                        <a:cs typeface="Microsoft YaHei UI"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BEFF8"/>
                    </a:solidFill>
                  </a:tcPr>
                </a:tc>
                <a:tc>
                  <a:txBody>
                    <a:bodyPr/>
                    <a:lstStyle/>
                    <a:p>
                      <a:pPr algn="l"/>
                      <a:r>
                        <a:rPr lang="en-US" altLang="zh-CN" sz="2006" dirty="0" smtClean="0">
                          <a:solidFill>
                            <a:srgbClr val="000000"/>
                          </a:solidFill>
                          <a:latin typeface="Microsoft YaHei UI" pitchFamily="18" charset="0"/>
                          <a:cs typeface="Microsoft YaHei UI" pitchFamily="18" charset="0"/>
                        </a:rPr>
                        <a:t>120*220*18%*10%/30</a:t>
                      </a:r>
                      <a:endParaRPr lang="zh-CN" altLang="en-US" sz="2006" dirty="0" smtClean="0">
                        <a:solidFill>
                          <a:srgbClr val="000000"/>
                        </a:solidFill>
                        <a:latin typeface="Microsoft YaHei UI" pitchFamily="18" charset="0"/>
                        <a:cs typeface="Microsoft YaHei UI" pitchFamily="18" charset="0"/>
                      </a:endParaRPr>
                    </a:p>
                    <a:p>
                      <a:pPr algn="l"/>
                      <a:r>
                        <a:rPr lang="en-US" altLang="zh-CN" sz="2004" dirty="0" smtClean="0">
                          <a:solidFill>
                            <a:srgbClr val="000000"/>
                          </a:solidFill>
                          <a:latin typeface="Microsoft YaHei UI" pitchFamily="18" charset="0"/>
                          <a:cs typeface="Microsoft YaHei UI" pitchFamily="18" charset="0"/>
                        </a:rPr>
                        <a:t>/5倍</a:t>
                      </a:r>
                      <a:r>
                        <a:rPr lang="en-US" altLang="zh-CN" sz="3204" b="1" dirty="0" smtClean="0">
                          <a:solidFill>
                            <a:srgbClr val="FFFFFF"/>
                          </a:solidFill>
                          <a:latin typeface="Calibri" pitchFamily="18" charset="0"/>
                          <a:cs typeface="Calibri" pitchFamily="18" charset="0"/>
                        </a:rPr>
                        <a:t>!!!</a:t>
                      </a:r>
                      <a:endParaRPr lang="zh-CN" altLang="en-US" sz="3204" b="1" dirty="0" smtClean="0">
                        <a:solidFill>
                          <a:srgbClr val="FFFFFF"/>
                        </a:solidFill>
                        <a:latin typeface="Calibri" pitchFamily="18" charset="0"/>
                        <a:cs typeface="Calibri" pitchFamily="18" charset="0"/>
                      </a:endParaRPr>
                    </a:p>
                    <a:p>
                      <a:pPr algn="l"/>
                      <a:r>
                        <a:rPr lang="en-US" altLang="zh-CN" sz="2004" dirty="0" smtClean="0">
                          <a:solidFill>
                            <a:srgbClr val="000000"/>
                          </a:solidFill>
                          <a:latin typeface="Microsoft YaHei UI" pitchFamily="18" charset="0"/>
                          <a:cs typeface="Microsoft YaHei UI" pitchFamily="18" charset="0"/>
                        </a:rPr>
                        <a:t>=4质检人力/日</a:t>
                      </a:r>
                      <a:endParaRPr lang="zh-CN" altLang="en-US" sz="2004" dirty="0" smtClean="0">
                        <a:solidFill>
                          <a:srgbClr val="000000"/>
                        </a:solidFill>
                        <a:latin typeface="Microsoft YaHei UI" pitchFamily="18" charset="0"/>
                        <a:cs typeface="Microsoft YaHei UI" pitchFamily="18" charset="0"/>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0000"/>
                    </a:solidFill>
                  </a:tcPr>
                </a:tc>
              </a:tr>
            </a:tbl>
          </a:graphicData>
        </a:graphic>
      </p:graphicFrame>
      <p:sp>
        <p:nvSpPr>
          <p:cNvPr id="2" name="TextBox 1"/>
          <p:cNvSpPr txBox="1"/>
          <p:nvPr/>
        </p:nvSpPr>
        <p:spPr>
          <a:xfrm>
            <a:off x="596900" y="419100"/>
            <a:ext cx="2962349"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提高质检抽样率</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596900" y="431800"/>
            <a:ext cx="2962349"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投资报酬率分析</a:t>
            </a:r>
          </a:p>
        </p:txBody>
      </p:sp>
      <p:sp>
        <p:nvSpPr>
          <p:cNvPr id="3" name="TextBox 1"/>
          <p:cNvSpPr txBox="1"/>
          <p:nvPr/>
        </p:nvSpPr>
        <p:spPr>
          <a:xfrm>
            <a:off x="685800" y="1270000"/>
            <a:ext cx="5067300" cy="342900"/>
          </a:xfrm>
          <a:prstGeom prst="rect">
            <a:avLst/>
          </a:prstGeom>
          <a:noFill/>
        </p:spPr>
        <p:txBody>
          <a:bodyPr wrap="none" lIns="0" tIns="0" rIns="0" rtlCol="0">
            <a:spAutoFit/>
          </a:bodyPr>
          <a:lstStyle/>
          <a:p>
            <a:pPr>
              <a:lnSpc>
                <a:spcPts val="2700"/>
              </a:lnSpc>
              <a:tabLst/>
            </a:pPr>
            <a:r>
              <a:rPr lang="en-US" altLang="zh-CN" sz="2100" dirty="0" smtClean="0">
                <a:solidFill>
                  <a:srgbClr val="000000"/>
                </a:solidFill>
                <a:latin typeface="Times New Roman" pitchFamily="18" charset="0"/>
                <a:cs typeface="Times New Roman" pitchFamily="18" charset="0"/>
              </a:rPr>
              <a:t>•</a:t>
            </a:r>
            <a:r>
              <a:rPr lang="en-US" altLang="zh-CN" sz="2100" dirty="0" smtClean="0">
                <a:latin typeface="Times New Roman" pitchFamily="18" charset="0"/>
                <a:cs typeface="Times New Roman" pitchFamily="18" charset="0"/>
              </a:rPr>
              <a:t> </a:t>
            </a:r>
            <a:r>
              <a:rPr lang="en-US" altLang="zh-CN" sz="2100" dirty="0" smtClean="0">
                <a:solidFill>
                  <a:srgbClr val="000000"/>
                </a:solidFill>
                <a:latin typeface="Microsoft YaHei UI" pitchFamily="18" charset="0"/>
                <a:cs typeface="Microsoft YaHei UI" pitchFamily="18" charset="0"/>
              </a:rPr>
              <a:t>人工全面质检需159位质检员，目前仅4位</a:t>
            </a:r>
          </a:p>
        </p:txBody>
      </p:sp>
      <p:sp>
        <p:nvSpPr>
          <p:cNvPr id="5" name="TextBox 1"/>
          <p:cNvSpPr txBox="1"/>
          <p:nvPr/>
        </p:nvSpPr>
        <p:spPr>
          <a:xfrm>
            <a:off x="1028700" y="1625600"/>
            <a:ext cx="25527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还需：159</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4</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155位</a:t>
            </a:r>
          </a:p>
        </p:txBody>
      </p:sp>
      <p:sp>
        <p:nvSpPr>
          <p:cNvPr id="6" name="TextBox 1"/>
          <p:cNvSpPr txBox="1"/>
          <p:nvPr/>
        </p:nvSpPr>
        <p:spPr>
          <a:xfrm>
            <a:off x="1028700" y="1917700"/>
            <a:ext cx="35687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155/位</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5,000/元</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(工资)</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12/月</a:t>
            </a:r>
          </a:p>
        </p:txBody>
      </p:sp>
      <p:sp>
        <p:nvSpPr>
          <p:cNvPr id="7" name="TextBox 1"/>
          <p:cNvSpPr txBox="1"/>
          <p:nvPr/>
        </p:nvSpPr>
        <p:spPr>
          <a:xfrm>
            <a:off x="1485900" y="2197100"/>
            <a:ext cx="6045200" cy="457200"/>
          </a:xfrm>
          <a:prstGeom prst="rect">
            <a:avLst/>
          </a:prstGeom>
          <a:noFill/>
        </p:spPr>
        <p:txBody>
          <a:bodyPr wrap="none" lIns="0" tIns="0" rIns="0" rtlCol="0">
            <a:spAutoFit/>
          </a:bodyPr>
          <a:lstStyle/>
          <a:p>
            <a:pPr>
              <a:lnSpc>
                <a:spcPts val="3600"/>
              </a:lnSpc>
              <a:tabLst/>
            </a:pPr>
            <a:r>
              <a:rPr lang="en-US" altLang="zh-CN" sz="1800" dirty="0" smtClean="0">
                <a:solidFill>
                  <a:srgbClr val="000000"/>
                </a:solidFill>
                <a:latin typeface="Microsoft YaHei UI" pitchFamily="18" charset="0"/>
                <a:cs typeface="Microsoft YaHei UI" pitchFamily="18" charset="0"/>
              </a:rPr>
              <a:t>=</a:t>
            </a:r>
            <a:r>
              <a:rPr lang="en-US" altLang="zh-CN" sz="2795" dirty="0" smtClean="0">
                <a:latin typeface="Times New Roman" pitchFamily="18" charset="0"/>
                <a:cs typeface="Times New Roman" pitchFamily="18" charset="0"/>
              </a:rPr>
              <a:t> </a:t>
            </a:r>
            <a:r>
              <a:rPr lang="en-US" altLang="zh-CN" sz="2795" b="1" dirty="0" smtClean="0">
                <a:solidFill>
                  <a:srgbClr val="FF0000"/>
                </a:solidFill>
                <a:latin typeface="Microsoft YaHei UI" pitchFamily="18" charset="0"/>
                <a:cs typeface="Microsoft YaHei UI" pitchFamily="18" charset="0"/>
              </a:rPr>
              <a:t>节省</a:t>
            </a:r>
            <a:r>
              <a:rPr lang="en-US" altLang="zh-CN" sz="2795" dirty="0" smtClean="0">
                <a:latin typeface="Times New Roman" pitchFamily="18" charset="0"/>
                <a:cs typeface="Times New Roman" pitchFamily="18" charset="0"/>
              </a:rPr>
              <a:t> </a:t>
            </a:r>
            <a:r>
              <a:rPr lang="en-US" altLang="zh-CN" sz="2795" b="1" dirty="0" smtClean="0">
                <a:solidFill>
                  <a:srgbClr val="FF0000"/>
                </a:solidFill>
                <a:latin typeface="Microsoft YaHei UI" pitchFamily="18" charset="0"/>
                <a:cs typeface="Microsoft YaHei UI" pitchFamily="18" charset="0"/>
              </a:rPr>
              <a:t>9,300,000</a:t>
            </a:r>
            <a:r>
              <a:rPr lang="en-US" altLang="zh-CN" sz="2795" dirty="0" smtClean="0">
                <a:latin typeface="Times New Roman" pitchFamily="18" charset="0"/>
                <a:cs typeface="Times New Roman" pitchFamily="18" charset="0"/>
              </a:rPr>
              <a:t> </a:t>
            </a:r>
            <a:r>
              <a:rPr lang="en-US" altLang="zh-CN" sz="2795" b="1" dirty="0" smtClean="0">
                <a:solidFill>
                  <a:srgbClr val="FF0000"/>
                </a:solidFill>
                <a:latin typeface="Microsoft YaHei UI" pitchFamily="18" charset="0"/>
                <a:cs typeface="Microsoft YaHei UI" pitchFamily="18" charset="0"/>
              </a:rPr>
              <a:t>/年</a:t>
            </a:r>
            <a:r>
              <a:rPr lang="en-US" altLang="zh-CN" sz="2795" dirty="0" smtClean="0">
                <a:latin typeface="Times New Roman" pitchFamily="18" charset="0"/>
                <a:cs typeface="Times New Roman" pitchFamily="18" charset="0"/>
              </a:rPr>
              <a:t>      </a:t>
            </a:r>
            <a:r>
              <a:rPr lang="en-US" altLang="zh-CN" sz="2795" b="1" dirty="0" smtClean="0">
                <a:solidFill>
                  <a:srgbClr val="FF0000"/>
                </a:solidFill>
                <a:latin typeface="Microsoft YaHei UI" pitchFamily="18" charset="0"/>
                <a:cs typeface="Microsoft YaHei UI" pitchFamily="18" charset="0"/>
              </a:rPr>
              <a:t>质检资本支出</a:t>
            </a:r>
          </a:p>
        </p:txBody>
      </p:sp>
      <p:sp>
        <p:nvSpPr>
          <p:cNvPr id="8" name="TextBox 1"/>
          <p:cNvSpPr txBox="1"/>
          <p:nvPr/>
        </p:nvSpPr>
        <p:spPr>
          <a:xfrm>
            <a:off x="685800" y="2692400"/>
            <a:ext cx="1765300" cy="342900"/>
          </a:xfrm>
          <a:prstGeom prst="rect">
            <a:avLst/>
          </a:prstGeom>
          <a:noFill/>
        </p:spPr>
        <p:txBody>
          <a:bodyPr wrap="none" lIns="0" tIns="0" rIns="0" rtlCol="0">
            <a:spAutoFit/>
          </a:bodyPr>
          <a:lstStyle/>
          <a:p>
            <a:pPr>
              <a:lnSpc>
                <a:spcPts val="2700"/>
              </a:lnSpc>
              <a:tabLst/>
            </a:pPr>
            <a:r>
              <a:rPr lang="en-US" altLang="zh-CN" sz="2100" dirty="0" smtClean="0">
                <a:solidFill>
                  <a:srgbClr val="000000"/>
                </a:solidFill>
                <a:latin typeface="Times New Roman" pitchFamily="18" charset="0"/>
                <a:cs typeface="Times New Roman" pitchFamily="18" charset="0"/>
              </a:rPr>
              <a:t>•</a:t>
            </a:r>
            <a:r>
              <a:rPr lang="en-US" altLang="zh-CN" sz="2100" dirty="0" smtClean="0">
                <a:latin typeface="Times New Roman" pitchFamily="18" charset="0"/>
                <a:cs typeface="Times New Roman" pitchFamily="18" charset="0"/>
              </a:rPr>
              <a:t> </a:t>
            </a:r>
            <a:r>
              <a:rPr lang="en-US" altLang="zh-CN" sz="2100" dirty="0" smtClean="0">
                <a:solidFill>
                  <a:srgbClr val="000000"/>
                </a:solidFill>
                <a:latin typeface="Microsoft YaHei UI" pitchFamily="18" charset="0"/>
                <a:cs typeface="Microsoft YaHei UI" pitchFamily="18" charset="0"/>
              </a:rPr>
              <a:t>其他潜在效益</a:t>
            </a:r>
          </a:p>
        </p:txBody>
      </p:sp>
      <p:sp>
        <p:nvSpPr>
          <p:cNvPr id="9" name="TextBox 1"/>
          <p:cNvSpPr txBox="1"/>
          <p:nvPr/>
        </p:nvSpPr>
        <p:spPr>
          <a:xfrm>
            <a:off x="1028700" y="3048000"/>
            <a:ext cx="3822700" cy="5969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提高坐席服务质量、降低客户投诉率</a:t>
            </a:r>
          </a:p>
          <a:p>
            <a:pPr>
              <a:lnSpc>
                <a:spcPts val="23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提升坐席业绩</a:t>
            </a:r>
          </a:p>
        </p:txBody>
      </p:sp>
      <p:sp>
        <p:nvSpPr>
          <p:cNvPr id="10" name="TextBox 1"/>
          <p:cNvSpPr txBox="1"/>
          <p:nvPr/>
        </p:nvSpPr>
        <p:spPr>
          <a:xfrm>
            <a:off x="1028700" y="3632200"/>
            <a:ext cx="17653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Microsoft YaHei UI" pitchFamily="18" charset="0"/>
                <a:cs typeface="Microsoft YaHei UI" pitchFamily="18" charset="0"/>
              </a:rPr>
              <a:t>降低员工流动量</a:t>
            </a:r>
          </a:p>
        </p:txBody>
      </p:sp>
      <p:sp>
        <p:nvSpPr>
          <p:cNvPr id="11" name="TextBox 1"/>
          <p:cNvSpPr txBox="1"/>
          <p:nvPr/>
        </p:nvSpPr>
        <p:spPr>
          <a:xfrm>
            <a:off x="8940800" y="6489700"/>
            <a:ext cx="101600" cy="114300"/>
          </a:xfrm>
          <a:prstGeom prst="rect">
            <a:avLst/>
          </a:prstGeom>
          <a:noFill/>
        </p:spPr>
        <p:txBody>
          <a:bodyPr wrap="none" lIns="0" tIns="0" rIns="0" rtlCol="0">
            <a:spAutoFit/>
          </a:bodyPr>
          <a:lstStyle/>
          <a:p>
            <a:pPr>
              <a:lnSpc>
                <a:spcPts val="900"/>
              </a:lnSpc>
              <a:tabLst/>
            </a:pPr>
            <a:r>
              <a:rPr lang="en-US" altLang="zh-CN" sz="902" dirty="0" smtClean="0">
                <a:solidFill>
                  <a:srgbClr val="FFFFFF"/>
                </a:solidFill>
                <a:latin typeface="PMingLiU" pitchFamily="18" charset="0"/>
                <a:cs typeface="PMingLiU" pitchFamily="18" charset="0"/>
              </a:rPr>
              <a:t>36</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606800" y="2057400"/>
            <a:ext cx="1473200" cy="482600"/>
          </a:xfrm>
          <a:prstGeom prst="rect">
            <a:avLst/>
          </a:prstGeom>
          <a:noFill/>
        </p:spPr>
        <p:txBody>
          <a:bodyPr wrap="none" lIns="0" tIns="0" rIns="0" rtlCol="0">
            <a:spAutoFit/>
          </a:bodyPr>
          <a:lstStyle/>
          <a:p>
            <a:pPr>
              <a:lnSpc>
                <a:spcPts val="3800"/>
              </a:lnSpc>
              <a:tabLst/>
            </a:pPr>
            <a:r>
              <a:rPr lang="en-US" altLang="zh-CN" sz="2906" dirty="0" smtClean="0">
                <a:solidFill>
                  <a:srgbClr val="000000"/>
                </a:solidFill>
                <a:latin typeface="Microsoft YaHei UI" pitchFamily="18" charset="0"/>
                <a:cs typeface="Microsoft YaHei UI" pitchFamily="18" charset="0"/>
              </a:rPr>
              <a:t>电销应用</a:t>
            </a:r>
          </a:p>
        </p:txBody>
      </p:sp>
      <p:sp>
        <p:nvSpPr>
          <p:cNvPr id="3" name="TextBox 1"/>
          <p:cNvSpPr txBox="1"/>
          <p:nvPr/>
        </p:nvSpPr>
        <p:spPr>
          <a:xfrm>
            <a:off x="2374900" y="3225800"/>
            <a:ext cx="1143000" cy="292100"/>
          </a:xfrm>
          <a:prstGeom prst="rect">
            <a:avLst/>
          </a:prstGeom>
          <a:noFill/>
        </p:spPr>
        <p:txBody>
          <a:bodyPr wrap="none" lIns="0" tIns="0" rIns="0" rtlCol="0">
            <a:spAutoFit/>
          </a:bodyPr>
          <a:lstStyle/>
          <a:p>
            <a:pPr>
              <a:lnSpc>
                <a:spcPts val="2300"/>
              </a:lnSpc>
              <a:tabLst/>
            </a:pPr>
            <a:r>
              <a:rPr lang="en-US" altLang="zh-CN" sz="1800" b="1" dirty="0" smtClean="0">
                <a:solidFill>
                  <a:srgbClr val="000000"/>
                </a:solidFill>
                <a:latin typeface="Microsoft YaHei UI" pitchFamily="18" charset="0"/>
                <a:cs typeface="Microsoft YaHei UI" pitchFamily="18" charset="0"/>
              </a:rPr>
              <a:t>分析目的：</a:t>
            </a:r>
          </a:p>
        </p:txBody>
      </p:sp>
      <p:sp>
        <p:nvSpPr>
          <p:cNvPr id="5" name="TextBox 1"/>
          <p:cNvSpPr txBox="1"/>
          <p:nvPr/>
        </p:nvSpPr>
        <p:spPr>
          <a:xfrm>
            <a:off x="2374900" y="3505200"/>
            <a:ext cx="3429000" cy="292100"/>
          </a:xfrm>
          <a:prstGeom prst="rect">
            <a:avLst/>
          </a:prstGeom>
          <a:noFill/>
        </p:spPr>
        <p:txBody>
          <a:bodyPr wrap="none" lIns="0" tIns="0" rIns="0" rtlCol="0">
            <a:spAutoFit/>
          </a:bodyPr>
          <a:lstStyle/>
          <a:p>
            <a:pPr>
              <a:lnSpc>
                <a:spcPts val="2300"/>
              </a:lnSpc>
              <a:tabLst/>
            </a:pPr>
            <a:r>
              <a:rPr lang="en-US" altLang="zh-CN" sz="1800" dirty="0" smtClean="0">
                <a:solidFill>
                  <a:srgbClr val="000000"/>
                </a:solidFill>
                <a:latin typeface="Microsoft YaHei UI" pitchFamily="18" charset="0"/>
                <a:cs typeface="Microsoft YaHei UI" pitchFamily="18" charset="0"/>
              </a:rPr>
              <a:t>定义客户行为模式，</a:t>
            </a:r>
            <a:r>
              <a:rPr lang="en-US" altLang="zh-CN" sz="1800" b="1" dirty="0" smtClean="0">
                <a:solidFill>
                  <a:srgbClr val="000000"/>
                </a:solidFill>
                <a:latin typeface="Microsoft YaHei UI" pitchFamily="18" charset="0"/>
                <a:cs typeface="Microsoft YaHei UI" pitchFamily="18" charset="0"/>
              </a:rPr>
              <a:t>进行精准营销</a:t>
            </a:r>
          </a:p>
        </p:txBody>
      </p:sp>
      <p:sp>
        <p:nvSpPr>
          <p:cNvPr id="6" name="TextBox 1"/>
          <p:cNvSpPr txBox="1"/>
          <p:nvPr/>
        </p:nvSpPr>
        <p:spPr>
          <a:xfrm>
            <a:off x="2374900" y="3771900"/>
            <a:ext cx="3924151" cy="341119"/>
          </a:xfrm>
          <a:prstGeom prst="rect">
            <a:avLst/>
          </a:prstGeom>
          <a:noFill/>
        </p:spPr>
        <p:txBody>
          <a:bodyPr wrap="none" lIns="0" tIns="0" rIns="0" rtlCol="0">
            <a:spAutoFit/>
          </a:bodyPr>
          <a:lstStyle/>
          <a:p>
            <a:pPr>
              <a:lnSpc>
                <a:spcPts val="2300"/>
              </a:lnSpc>
              <a:tabLst/>
            </a:pPr>
            <a:r>
              <a:rPr lang="en-US" altLang="zh-CN" sz="1802" dirty="0" smtClean="0">
                <a:solidFill>
                  <a:srgbClr val="000000"/>
                </a:solidFill>
                <a:latin typeface="Microsoft YaHei UI" pitchFamily="18" charset="0"/>
                <a:cs typeface="Microsoft YaHei UI" pitchFamily="18" charset="0"/>
              </a:rPr>
              <a:t>优化营销话术</a:t>
            </a:r>
            <a:r>
              <a:rPr lang="zh-CN" altLang="en-US" sz="1802" dirty="0">
                <a:solidFill>
                  <a:srgbClr val="000000"/>
                </a:solidFill>
                <a:latin typeface="Microsoft YaHei UI" pitchFamily="18" charset="0"/>
                <a:cs typeface="Microsoft YaHei UI" pitchFamily="18" charset="0"/>
              </a:rPr>
              <a:t>，</a:t>
            </a:r>
            <a:r>
              <a:rPr lang="en-US" altLang="zh-CN" sz="1802" b="1" dirty="0" smtClean="0">
                <a:solidFill>
                  <a:srgbClr val="000000"/>
                </a:solidFill>
                <a:latin typeface="Microsoft YaHei UI" pitchFamily="18" charset="0"/>
                <a:cs typeface="Microsoft YaHei UI" pitchFamily="18" charset="0"/>
              </a:rPr>
              <a:t>推广坐席成功营销经验</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974846" y="1144524"/>
            <a:ext cx="1811782" cy="1048384"/>
          </a:xfrm>
          <a:custGeom>
            <a:avLst/>
            <a:gdLst>
              <a:gd name="connsiteX0" fmla="*/ 144525 w 1811782"/>
              <a:gd name="connsiteY0" fmla="*/ 0 h 1048384"/>
              <a:gd name="connsiteX1" fmla="*/ 1811782 w 1811782"/>
              <a:gd name="connsiteY1" fmla="*/ 707897 h 1048384"/>
              <a:gd name="connsiteX2" fmla="*/ 1667255 w 1811782"/>
              <a:gd name="connsiteY2" fmla="*/ 1048384 h 1048384"/>
              <a:gd name="connsiteX3" fmla="*/ 0 w 1811782"/>
              <a:gd name="connsiteY3" fmla="*/ 340486 h 1048384"/>
              <a:gd name="connsiteX4" fmla="*/ 144525 w 1811782"/>
              <a:gd name="connsiteY4" fmla="*/ 0 h 10483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11782" h="1048384">
                <a:moveTo>
                  <a:pt x="144525" y="0"/>
                </a:moveTo>
                <a:lnTo>
                  <a:pt x="1811782" y="707897"/>
                </a:lnTo>
                <a:lnTo>
                  <a:pt x="1667255" y="1048384"/>
                </a:lnTo>
                <a:lnTo>
                  <a:pt x="0" y="340486"/>
                </a:lnTo>
                <a:lnTo>
                  <a:pt x="144525" y="0"/>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4259071" y="2502280"/>
            <a:ext cx="2064258" cy="663320"/>
          </a:xfrm>
          <a:custGeom>
            <a:avLst/>
            <a:gdLst>
              <a:gd name="connsiteX0" fmla="*/ 54102 w 2064258"/>
              <a:gd name="connsiteY0" fmla="*/ 0 h 663320"/>
              <a:gd name="connsiteX1" fmla="*/ 2064258 w 2064258"/>
              <a:gd name="connsiteY1" fmla="*/ 297433 h 663320"/>
              <a:gd name="connsiteX2" fmla="*/ 2010029 w 2064258"/>
              <a:gd name="connsiteY2" fmla="*/ 663320 h 663320"/>
              <a:gd name="connsiteX3" fmla="*/ 0 w 2064258"/>
              <a:gd name="connsiteY3" fmla="*/ 365886 h 663320"/>
              <a:gd name="connsiteX4" fmla="*/ 54102 w 2064258"/>
              <a:gd name="connsiteY4" fmla="*/ 0 h 6633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64258" h="663320">
                <a:moveTo>
                  <a:pt x="54102" y="0"/>
                </a:moveTo>
                <a:lnTo>
                  <a:pt x="2064258" y="297433"/>
                </a:lnTo>
                <a:lnTo>
                  <a:pt x="2010029" y="663320"/>
                </a:lnTo>
                <a:lnTo>
                  <a:pt x="0" y="365886"/>
                </a:lnTo>
                <a:lnTo>
                  <a:pt x="54102" y="0"/>
                </a:lnTo>
              </a:path>
            </a:pathLst>
          </a:custGeom>
          <a:solidFill>
            <a:srgbClr val="8497B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5054727" y="928624"/>
            <a:ext cx="1834895" cy="1534159"/>
          </a:xfrm>
          <a:custGeom>
            <a:avLst/>
            <a:gdLst>
              <a:gd name="connsiteX0" fmla="*/ 226059 w 1834895"/>
              <a:gd name="connsiteY0" fmla="*/ 0 h 1534159"/>
              <a:gd name="connsiteX1" fmla="*/ 1834895 w 1834895"/>
              <a:gd name="connsiteY1" fmla="*/ 1241297 h 1534159"/>
              <a:gd name="connsiteX2" fmla="*/ 1608835 w 1834895"/>
              <a:gd name="connsiteY2" fmla="*/ 1534159 h 1534159"/>
              <a:gd name="connsiteX3" fmla="*/ 0 w 1834895"/>
              <a:gd name="connsiteY3" fmla="*/ 292861 h 1534159"/>
              <a:gd name="connsiteX4" fmla="*/ 226059 w 1834895"/>
              <a:gd name="connsiteY4" fmla="*/ 0 h 15341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34895" h="1534159">
                <a:moveTo>
                  <a:pt x="226059" y="0"/>
                </a:moveTo>
                <a:lnTo>
                  <a:pt x="1834895" y="1241297"/>
                </a:lnTo>
                <a:lnTo>
                  <a:pt x="1608835" y="1534159"/>
                </a:lnTo>
                <a:lnTo>
                  <a:pt x="0" y="292861"/>
                </a:lnTo>
                <a:lnTo>
                  <a:pt x="226059" y="0"/>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439915" y="1780667"/>
            <a:ext cx="2244344" cy="1111250"/>
          </a:xfrm>
          <a:custGeom>
            <a:avLst/>
            <a:gdLst>
              <a:gd name="connsiteX0" fmla="*/ 0 w 2244344"/>
              <a:gd name="connsiteY0" fmla="*/ 733297 h 1111250"/>
              <a:gd name="connsiteX1" fmla="*/ 2113152 w 2244344"/>
              <a:gd name="connsiteY1" fmla="*/ 0 h 1111250"/>
              <a:gd name="connsiteX2" fmla="*/ 2244344 w 2244344"/>
              <a:gd name="connsiteY2" fmla="*/ 377951 h 1111250"/>
              <a:gd name="connsiteX3" fmla="*/ 131190 w 2244344"/>
              <a:gd name="connsiteY3" fmla="*/ 1111250 h 1111250"/>
              <a:gd name="connsiteX4" fmla="*/ 0 w 2244344"/>
              <a:gd name="connsiteY4" fmla="*/ 733297 h 111125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44344" h="1111250">
                <a:moveTo>
                  <a:pt x="0" y="733297"/>
                </a:moveTo>
                <a:lnTo>
                  <a:pt x="2113152" y="0"/>
                </a:lnTo>
                <a:lnTo>
                  <a:pt x="2244344" y="377951"/>
                </a:lnTo>
                <a:lnTo>
                  <a:pt x="131190" y="1111250"/>
                </a:lnTo>
                <a:lnTo>
                  <a:pt x="0" y="733297"/>
                </a:lnTo>
              </a:path>
            </a:pathLst>
          </a:custGeom>
          <a:solidFill>
            <a:srgbClr val="CCC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838832" y="1781936"/>
            <a:ext cx="2257933" cy="1089660"/>
          </a:xfrm>
          <a:custGeom>
            <a:avLst/>
            <a:gdLst>
              <a:gd name="connsiteX0" fmla="*/ 0 w 2257933"/>
              <a:gd name="connsiteY0" fmla="*/ 741680 h 1089660"/>
              <a:gd name="connsiteX1" fmla="*/ 2137156 w 2257933"/>
              <a:gd name="connsiteY1" fmla="*/ 0 h 1089660"/>
              <a:gd name="connsiteX2" fmla="*/ 2257932 w 2257933"/>
              <a:gd name="connsiteY2" fmla="*/ 347980 h 1089660"/>
              <a:gd name="connsiteX3" fmla="*/ 120777 w 2257933"/>
              <a:gd name="connsiteY3" fmla="*/ 1089660 h 1089660"/>
              <a:gd name="connsiteX4" fmla="*/ 0 w 2257933"/>
              <a:gd name="connsiteY4" fmla="*/ 741680 h 1089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57933" h="1089660">
                <a:moveTo>
                  <a:pt x="0" y="741680"/>
                </a:moveTo>
                <a:lnTo>
                  <a:pt x="2137156" y="0"/>
                </a:lnTo>
                <a:lnTo>
                  <a:pt x="2257932" y="347980"/>
                </a:lnTo>
                <a:lnTo>
                  <a:pt x="120777" y="1089660"/>
                </a:lnTo>
                <a:lnTo>
                  <a:pt x="0" y="741680"/>
                </a:lnTo>
              </a:path>
            </a:pathLst>
          </a:custGeom>
          <a:solidFill>
            <a:srgbClr val="FF66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519418" y="3040633"/>
            <a:ext cx="1042289" cy="1045463"/>
          </a:xfrm>
          <a:custGeom>
            <a:avLst/>
            <a:gdLst>
              <a:gd name="connsiteX0" fmla="*/ 261111 w 1042289"/>
              <a:gd name="connsiteY0" fmla="*/ 0 h 1045463"/>
              <a:gd name="connsiteX1" fmla="*/ 1042288 w 1042289"/>
              <a:gd name="connsiteY1" fmla="*/ 785875 h 1045463"/>
              <a:gd name="connsiteX2" fmla="*/ 781176 w 1042289"/>
              <a:gd name="connsiteY2" fmla="*/ 1045463 h 1045463"/>
              <a:gd name="connsiteX3" fmla="*/ 0 w 1042289"/>
              <a:gd name="connsiteY3" fmla="*/ 259714 h 1045463"/>
              <a:gd name="connsiteX4" fmla="*/ 261111 w 1042289"/>
              <a:gd name="connsiteY4" fmla="*/ 0 h 10454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2289" h="1045463">
                <a:moveTo>
                  <a:pt x="261111" y="0"/>
                </a:moveTo>
                <a:lnTo>
                  <a:pt x="1042288" y="785875"/>
                </a:lnTo>
                <a:lnTo>
                  <a:pt x="781176" y="1045463"/>
                </a:lnTo>
                <a:lnTo>
                  <a:pt x="0" y="259714"/>
                </a:lnTo>
                <a:lnTo>
                  <a:pt x="261111" y="0"/>
                </a:lnTo>
              </a:path>
            </a:pathLst>
          </a:custGeom>
          <a:solidFill>
            <a:srgbClr val="00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040498" y="5666143"/>
            <a:ext cx="1600962" cy="537844"/>
          </a:xfrm>
          <a:custGeom>
            <a:avLst/>
            <a:gdLst>
              <a:gd name="connsiteX0" fmla="*/ 40132 w 1600962"/>
              <a:gd name="connsiteY0" fmla="*/ 0 h 537844"/>
              <a:gd name="connsiteX1" fmla="*/ 1600961 w 1600962"/>
              <a:gd name="connsiteY1" fmla="*/ 170141 h 537844"/>
              <a:gd name="connsiteX2" fmla="*/ 1560830 w 1600962"/>
              <a:gd name="connsiteY2" fmla="*/ 537844 h 537844"/>
              <a:gd name="connsiteX3" fmla="*/ 0 w 1600962"/>
              <a:gd name="connsiteY3" fmla="*/ 367715 h 537844"/>
              <a:gd name="connsiteX4" fmla="*/ 40132 w 1600962"/>
              <a:gd name="connsiteY4" fmla="*/ 0 h 5378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00962" h="537844">
                <a:moveTo>
                  <a:pt x="40132" y="0"/>
                </a:moveTo>
                <a:lnTo>
                  <a:pt x="1600961" y="170141"/>
                </a:lnTo>
                <a:lnTo>
                  <a:pt x="1560830" y="537844"/>
                </a:lnTo>
                <a:lnTo>
                  <a:pt x="0" y="367715"/>
                </a:lnTo>
                <a:lnTo>
                  <a:pt x="40132" y="0"/>
                </a:lnTo>
              </a:path>
            </a:pathLst>
          </a:custGeom>
          <a:solidFill>
            <a:srgbClr val="CC00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251577" y="3778377"/>
            <a:ext cx="2487295" cy="1195578"/>
          </a:xfrm>
          <a:custGeom>
            <a:avLst/>
            <a:gdLst>
              <a:gd name="connsiteX0" fmla="*/ 0 w 2487295"/>
              <a:gd name="connsiteY0" fmla="*/ 817626 h 1195578"/>
              <a:gd name="connsiteX1" fmla="*/ 2356104 w 2487295"/>
              <a:gd name="connsiteY1" fmla="*/ 0 h 1195578"/>
              <a:gd name="connsiteX2" fmla="*/ 2487294 w 2487295"/>
              <a:gd name="connsiteY2" fmla="*/ 377951 h 1195578"/>
              <a:gd name="connsiteX3" fmla="*/ 131190 w 2487295"/>
              <a:gd name="connsiteY3" fmla="*/ 1195577 h 1195578"/>
              <a:gd name="connsiteX4" fmla="*/ 0 w 2487295"/>
              <a:gd name="connsiteY4" fmla="*/ 817626 h 11955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87295" h="1195578">
                <a:moveTo>
                  <a:pt x="0" y="817626"/>
                </a:moveTo>
                <a:lnTo>
                  <a:pt x="2356104" y="0"/>
                </a:lnTo>
                <a:lnTo>
                  <a:pt x="2487294" y="377951"/>
                </a:lnTo>
                <a:lnTo>
                  <a:pt x="131190" y="1195577"/>
                </a:lnTo>
                <a:lnTo>
                  <a:pt x="0" y="817626"/>
                </a:lnTo>
              </a:path>
            </a:pathLst>
          </a:custGeom>
          <a:solidFill>
            <a:srgbClr val="A6A6A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198232" y="4290948"/>
            <a:ext cx="1604010" cy="862710"/>
          </a:xfrm>
          <a:custGeom>
            <a:avLst/>
            <a:gdLst>
              <a:gd name="connsiteX0" fmla="*/ 0 w 1604010"/>
              <a:gd name="connsiteY0" fmla="*/ 514730 h 862710"/>
              <a:gd name="connsiteX1" fmla="*/ 1483233 w 1604010"/>
              <a:gd name="connsiteY1" fmla="*/ 0 h 862710"/>
              <a:gd name="connsiteX2" fmla="*/ 1604010 w 1604010"/>
              <a:gd name="connsiteY2" fmla="*/ 347979 h 862710"/>
              <a:gd name="connsiteX3" fmla="*/ 120777 w 1604010"/>
              <a:gd name="connsiteY3" fmla="*/ 862710 h 862710"/>
              <a:gd name="connsiteX4" fmla="*/ 0 w 1604010"/>
              <a:gd name="connsiteY4" fmla="*/ 514730 h 8627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04010" h="862710">
                <a:moveTo>
                  <a:pt x="0" y="514730"/>
                </a:moveTo>
                <a:lnTo>
                  <a:pt x="1483233" y="0"/>
                </a:lnTo>
                <a:lnTo>
                  <a:pt x="1604010" y="347979"/>
                </a:lnTo>
                <a:lnTo>
                  <a:pt x="120777" y="862710"/>
                </a:lnTo>
                <a:lnTo>
                  <a:pt x="0" y="51473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4103878" y="4565141"/>
            <a:ext cx="2062988" cy="1601419"/>
          </a:xfrm>
          <a:custGeom>
            <a:avLst/>
            <a:gdLst>
              <a:gd name="connsiteX0" fmla="*/ 211581 w 2062988"/>
              <a:gd name="connsiteY0" fmla="*/ 0 h 1601419"/>
              <a:gd name="connsiteX1" fmla="*/ 2062987 w 2062988"/>
              <a:gd name="connsiteY1" fmla="*/ 1300010 h 1601419"/>
              <a:gd name="connsiteX2" fmla="*/ 1851278 w 2062988"/>
              <a:gd name="connsiteY2" fmla="*/ 1601419 h 1601419"/>
              <a:gd name="connsiteX3" fmla="*/ 0 w 2062988"/>
              <a:gd name="connsiteY3" fmla="*/ 301371 h 1601419"/>
              <a:gd name="connsiteX4" fmla="*/ 211581 w 2062988"/>
              <a:gd name="connsiteY4" fmla="*/ 0 h 16014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62988" h="1601419">
                <a:moveTo>
                  <a:pt x="211581" y="0"/>
                </a:moveTo>
                <a:lnTo>
                  <a:pt x="2062987" y="1300010"/>
                </a:lnTo>
                <a:lnTo>
                  <a:pt x="1851278" y="1601419"/>
                </a:lnTo>
                <a:lnTo>
                  <a:pt x="0" y="301371"/>
                </a:lnTo>
                <a:lnTo>
                  <a:pt x="211581" y="0"/>
                </a:lnTo>
              </a:path>
            </a:pathLst>
          </a:custGeom>
          <a:solidFill>
            <a:srgbClr val="C5E0B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23900" y="863600"/>
            <a:ext cx="8077200" cy="5245100"/>
          </a:xfrm>
          <a:prstGeom prst="rect">
            <a:avLst/>
          </a:prstGeom>
          <a:noFill/>
        </p:spPr>
      </p:pic>
      <p:sp>
        <p:nvSpPr>
          <p:cNvPr id="2" name="TextBox 1"/>
          <p:cNvSpPr txBox="1"/>
          <p:nvPr/>
        </p:nvSpPr>
        <p:spPr>
          <a:xfrm>
            <a:off x="622300" y="419100"/>
            <a:ext cx="5307543" cy="456535"/>
          </a:xfrm>
          <a:prstGeom prst="rect">
            <a:avLst/>
          </a:prstGeom>
          <a:noFill/>
        </p:spPr>
        <p:txBody>
          <a:bodyPr wrap="none" lIns="0" tIns="0" rIns="0" rtlCol="0">
            <a:spAutoFit/>
          </a:bodyPr>
          <a:lstStyle/>
          <a:p>
            <a:pPr>
              <a:lnSpc>
                <a:spcPts val="3200"/>
              </a:lnSpc>
              <a:tabLst/>
            </a:pPr>
            <a:r>
              <a:rPr lang="en-US" altLang="zh-CN" sz="3300" dirty="0" smtClean="0">
                <a:solidFill>
                  <a:srgbClr val="0070C0"/>
                </a:solidFill>
                <a:latin typeface="Microsoft YaHei UI" pitchFamily="18" charset="0"/>
                <a:cs typeface="Microsoft YaHei UI" pitchFamily="18" charset="0"/>
              </a:rPr>
              <a:t>定义行为模式</a:t>
            </a:r>
            <a:r>
              <a:rPr lang="en-US" altLang="zh-CN" sz="3300" dirty="0" smtClean="0">
                <a:solidFill>
                  <a:srgbClr val="0070C0"/>
                </a:solidFill>
                <a:latin typeface="Times New Roman" pitchFamily="18" charset="0"/>
                <a:cs typeface="Times New Roman" pitchFamily="18" charset="0"/>
              </a:rPr>
              <a:t>  </a:t>
            </a:r>
            <a:r>
              <a:rPr lang="en-US" altLang="zh-CN" sz="3300" dirty="0" smtClean="0">
                <a:solidFill>
                  <a:srgbClr val="0070C0"/>
                </a:solidFill>
                <a:latin typeface="Microsoft YaHei UI" pitchFamily="18" charset="0"/>
                <a:cs typeface="Microsoft YaHei UI" pitchFamily="18" charset="0"/>
              </a:rPr>
              <a:t>–</a:t>
            </a:r>
            <a:r>
              <a:rPr lang="en-US" altLang="zh-CN" sz="3300" dirty="0" smtClean="0">
                <a:solidFill>
                  <a:srgbClr val="0070C0"/>
                </a:solidFill>
                <a:latin typeface="Times New Roman" pitchFamily="18" charset="0"/>
                <a:cs typeface="Times New Roman" pitchFamily="18" charset="0"/>
              </a:rPr>
              <a:t>  </a:t>
            </a:r>
            <a:r>
              <a:rPr lang="en-US" altLang="zh-CN" sz="3300" dirty="0" smtClean="0">
                <a:solidFill>
                  <a:srgbClr val="0070C0"/>
                </a:solidFill>
                <a:latin typeface="Microsoft YaHei UI" pitchFamily="18" charset="0"/>
                <a:cs typeface="Microsoft YaHei UI" pitchFamily="18" charset="0"/>
              </a:rPr>
              <a:t>分类再聚类</a:t>
            </a:r>
          </a:p>
        </p:txBody>
      </p:sp>
      <p:sp>
        <p:nvSpPr>
          <p:cNvPr id="15" name="TextBox 1"/>
          <p:cNvSpPr txBox="1"/>
          <p:nvPr/>
        </p:nvSpPr>
        <p:spPr>
          <a:xfrm>
            <a:off x="495300" y="3238500"/>
            <a:ext cx="4610100" cy="330200"/>
          </a:xfrm>
          <a:prstGeom prst="rect">
            <a:avLst/>
          </a:prstGeom>
          <a:noFill/>
        </p:spPr>
        <p:txBody>
          <a:bodyPr wrap="none" lIns="0" tIns="0" rIns="0" rtlCol="0">
            <a:spAutoFit/>
          </a:bodyPr>
          <a:lstStyle/>
          <a:p>
            <a:pPr>
              <a:lnSpc>
                <a:spcPts val="2600"/>
              </a:lnSpc>
              <a:tabLst/>
            </a:pPr>
            <a:r>
              <a:rPr lang="en-US" altLang="zh-CN" sz="2004" dirty="0" smtClean="0">
                <a:solidFill>
                  <a:srgbClr val="3B3838"/>
                </a:solidFill>
                <a:latin typeface="Times New Roman" pitchFamily="18" charset="0"/>
                <a:cs typeface="Times New Roman" pitchFamily="18" charset="0"/>
              </a:rPr>
              <a:t>•</a:t>
            </a:r>
            <a:r>
              <a:rPr lang="en-US" altLang="zh-CN" sz="2004" dirty="0" smtClean="0">
                <a:latin typeface="Times New Roman" pitchFamily="18" charset="0"/>
                <a:cs typeface="Times New Roman" pitchFamily="18" charset="0"/>
              </a:rPr>
              <a:t>   </a:t>
            </a:r>
            <a:r>
              <a:rPr lang="en-US" altLang="zh-CN" sz="2004" dirty="0" smtClean="0">
                <a:solidFill>
                  <a:srgbClr val="3B3838"/>
                </a:solidFill>
                <a:latin typeface="Microsoft YaHei UI" pitchFamily="18" charset="0"/>
                <a:cs typeface="Microsoft YaHei UI" pitchFamily="18" charset="0"/>
              </a:rPr>
              <a:t>销售过程，其实由若干个行为模式组成</a:t>
            </a:r>
          </a:p>
        </p:txBody>
      </p:sp>
      <p:sp>
        <p:nvSpPr>
          <p:cNvPr id="16" name="TextBox 1"/>
          <p:cNvSpPr txBox="1"/>
          <p:nvPr/>
        </p:nvSpPr>
        <p:spPr>
          <a:xfrm>
            <a:off x="495300" y="3873500"/>
            <a:ext cx="5130800" cy="939800"/>
          </a:xfrm>
          <a:prstGeom prst="rect">
            <a:avLst/>
          </a:prstGeom>
          <a:noFill/>
        </p:spPr>
        <p:txBody>
          <a:bodyPr wrap="none" lIns="0" tIns="0" rIns="0" rtlCol="0">
            <a:spAutoFit/>
          </a:bodyPr>
          <a:lstStyle/>
          <a:p>
            <a:pPr>
              <a:lnSpc>
                <a:spcPts val="2600"/>
              </a:lnSpc>
              <a:tabLst/>
            </a:pPr>
            <a:r>
              <a:rPr lang="en-US" altLang="zh-CN" sz="2004" dirty="0" smtClean="0">
                <a:solidFill>
                  <a:srgbClr val="3B3838"/>
                </a:solidFill>
                <a:latin typeface="Times New Roman" pitchFamily="18" charset="0"/>
                <a:cs typeface="Times New Roman" pitchFamily="18" charset="0"/>
              </a:rPr>
              <a:t>•</a:t>
            </a:r>
            <a:r>
              <a:rPr lang="en-US" altLang="zh-CN" sz="2004" dirty="0" smtClean="0">
                <a:latin typeface="Times New Roman" pitchFamily="18" charset="0"/>
                <a:cs typeface="Times New Roman" pitchFamily="18" charset="0"/>
              </a:rPr>
              <a:t>   </a:t>
            </a:r>
            <a:r>
              <a:rPr lang="en-US" altLang="zh-CN" sz="2004" dirty="0" smtClean="0">
                <a:solidFill>
                  <a:srgbClr val="3B3838"/>
                </a:solidFill>
                <a:latin typeface="Microsoft YaHei UI" pitchFamily="18" charset="0"/>
                <a:cs typeface="Microsoft YaHei UI" pitchFamily="18" charset="0"/>
              </a:rPr>
              <a:t>优秀的电销人员（10%）行为及经验可借鉴</a:t>
            </a:r>
          </a:p>
          <a:p>
            <a:pPr>
              <a:lnSpc>
                <a:spcPts val="1000"/>
              </a:lnSpc>
            </a:pPr>
            <a:endParaRPr lang="en-US" altLang="zh-CN" dirty="0" smtClean="0"/>
          </a:p>
          <a:p>
            <a:pPr>
              <a:lnSpc>
                <a:spcPts val="1000"/>
              </a:lnSpc>
            </a:pPr>
            <a:endParaRPr lang="en-US" altLang="zh-CN" dirty="0" smtClean="0"/>
          </a:p>
          <a:p>
            <a:pPr>
              <a:lnSpc>
                <a:spcPts val="2800"/>
              </a:lnSpc>
              <a:tabLst/>
            </a:pPr>
            <a:r>
              <a:rPr lang="en-US" altLang="zh-CN" sz="2004" dirty="0" smtClean="0">
                <a:solidFill>
                  <a:srgbClr val="3B3838"/>
                </a:solidFill>
                <a:latin typeface="Times New Roman" pitchFamily="18" charset="0"/>
                <a:cs typeface="Times New Roman" pitchFamily="18" charset="0"/>
              </a:rPr>
              <a:t>•</a:t>
            </a:r>
            <a:r>
              <a:rPr lang="en-US" altLang="zh-CN" sz="2004" dirty="0" smtClean="0">
                <a:latin typeface="Times New Roman" pitchFamily="18" charset="0"/>
                <a:cs typeface="Times New Roman" pitchFamily="18" charset="0"/>
              </a:rPr>
              <a:t>   </a:t>
            </a:r>
            <a:r>
              <a:rPr lang="en-US" altLang="zh-CN" sz="2004" dirty="0" smtClean="0">
                <a:solidFill>
                  <a:srgbClr val="3B3838"/>
                </a:solidFill>
                <a:latin typeface="Microsoft YaHei UI" pitchFamily="18" charset="0"/>
                <a:cs typeface="Microsoft YaHei UI" pitchFamily="18" charset="0"/>
              </a:rPr>
              <a:t>以拒绝理由为分析重点</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2020823" y="2045207"/>
            <a:ext cx="2366772" cy="1524000"/>
          </a:xfrm>
          <a:custGeom>
            <a:avLst/>
            <a:gdLst>
              <a:gd name="connsiteX0" fmla="*/ 0 w 2366772"/>
              <a:gd name="connsiteY0" fmla="*/ 1524000 h 1524000"/>
              <a:gd name="connsiteX1" fmla="*/ 0 w 2366772"/>
              <a:gd name="connsiteY1" fmla="*/ 254000 h 1524000"/>
              <a:gd name="connsiteX2" fmla="*/ 254000 w 2366772"/>
              <a:gd name="connsiteY2" fmla="*/ 0 h 1524000"/>
              <a:gd name="connsiteX3" fmla="*/ 2366772 w 2366772"/>
              <a:gd name="connsiteY3" fmla="*/ 0 h 1524000"/>
              <a:gd name="connsiteX4" fmla="*/ 2366772 w 2366772"/>
              <a:gd name="connsiteY4" fmla="*/ 1524000 h 1524000"/>
              <a:gd name="connsiteX5" fmla="*/ 0 w 2366772"/>
              <a:gd name="connsiteY5" fmla="*/ 1524000 h 1524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66772" h="1524000">
                <a:moveTo>
                  <a:pt x="0" y="1524000"/>
                </a:moveTo>
                <a:lnTo>
                  <a:pt x="0" y="254000"/>
                </a:lnTo>
                <a:cubicBezTo>
                  <a:pt x="0" y="113665"/>
                  <a:pt x="113665" y="0"/>
                  <a:pt x="254000" y="0"/>
                </a:cubicBezTo>
                <a:lnTo>
                  <a:pt x="2366772" y="0"/>
                </a:lnTo>
                <a:lnTo>
                  <a:pt x="2366772" y="1524000"/>
                </a:lnTo>
                <a:lnTo>
                  <a:pt x="0" y="1524000"/>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2014473" y="2038857"/>
            <a:ext cx="2379472" cy="1536700"/>
          </a:xfrm>
          <a:custGeom>
            <a:avLst/>
            <a:gdLst>
              <a:gd name="connsiteX0" fmla="*/ 6350 w 2379472"/>
              <a:gd name="connsiteY0" fmla="*/ 1530350 h 1536700"/>
              <a:gd name="connsiteX1" fmla="*/ 6350 w 2379472"/>
              <a:gd name="connsiteY1" fmla="*/ 260350 h 1536700"/>
              <a:gd name="connsiteX2" fmla="*/ 260350 w 2379472"/>
              <a:gd name="connsiteY2" fmla="*/ 6350 h 1536700"/>
              <a:gd name="connsiteX3" fmla="*/ 2373122 w 2379472"/>
              <a:gd name="connsiteY3" fmla="*/ 6350 h 1536700"/>
              <a:gd name="connsiteX4" fmla="*/ 2373122 w 2379472"/>
              <a:gd name="connsiteY4" fmla="*/ 1530350 h 1536700"/>
              <a:gd name="connsiteX5" fmla="*/ 6350 w 2379472"/>
              <a:gd name="connsiteY5" fmla="*/ 1530350 h 15367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79472" h="1536700">
                <a:moveTo>
                  <a:pt x="6350" y="1530350"/>
                </a:moveTo>
                <a:lnTo>
                  <a:pt x="6350" y="260350"/>
                </a:lnTo>
                <a:cubicBezTo>
                  <a:pt x="6350" y="120015"/>
                  <a:pt x="120015" y="6350"/>
                  <a:pt x="260350" y="6350"/>
                </a:cubicBezTo>
                <a:lnTo>
                  <a:pt x="2373122" y="6350"/>
                </a:lnTo>
                <a:lnTo>
                  <a:pt x="2373122" y="1530350"/>
                </a:lnTo>
                <a:lnTo>
                  <a:pt x="6350" y="1530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4387596" y="2045207"/>
            <a:ext cx="2366772" cy="1524000"/>
          </a:xfrm>
          <a:custGeom>
            <a:avLst/>
            <a:gdLst>
              <a:gd name="connsiteX0" fmla="*/ 0 w 2366772"/>
              <a:gd name="connsiteY0" fmla="*/ 0 h 1524000"/>
              <a:gd name="connsiteX1" fmla="*/ 2112771 w 2366772"/>
              <a:gd name="connsiteY1" fmla="*/ 0 h 1524000"/>
              <a:gd name="connsiteX2" fmla="*/ 2366772 w 2366772"/>
              <a:gd name="connsiteY2" fmla="*/ 254000 h 1524000"/>
              <a:gd name="connsiteX3" fmla="*/ 2366772 w 2366772"/>
              <a:gd name="connsiteY3" fmla="*/ 1524000 h 1524000"/>
              <a:gd name="connsiteX4" fmla="*/ 0 w 2366772"/>
              <a:gd name="connsiteY4" fmla="*/ 1524000 h 1524000"/>
              <a:gd name="connsiteX5" fmla="*/ 0 w 2366772"/>
              <a:gd name="connsiteY5" fmla="*/ 0 h 1524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66772" h="1524000">
                <a:moveTo>
                  <a:pt x="0" y="0"/>
                </a:moveTo>
                <a:lnTo>
                  <a:pt x="2112771" y="0"/>
                </a:lnTo>
                <a:cubicBezTo>
                  <a:pt x="2253107" y="0"/>
                  <a:pt x="2366772" y="113665"/>
                  <a:pt x="2366772" y="254000"/>
                </a:cubicBezTo>
                <a:lnTo>
                  <a:pt x="2366772" y="1524000"/>
                </a:lnTo>
                <a:lnTo>
                  <a:pt x="0" y="1524000"/>
                </a:lnTo>
                <a:lnTo>
                  <a:pt x="0" y="0"/>
                </a:lnTo>
              </a:path>
            </a:pathLst>
          </a:custGeom>
          <a:solidFill>
            <a:srgbClr val="5482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381246" y="2038857"/>
            <a:ext cx="2379472" cy="1536700"/>
          </a:xfrm>
          <a:custGeom>
            <a:avLst/>
            <a:gdLst>
              <a:gd name="connsiteX0" fmla="*/ 6350 w 2379472"/>
              <a:gd name="connsiteY0" fmla="*/ 6350 h 1536700"/>
              <a:gd name="connsiteX1" fmla="*/ 2119121 w 2379472"/>
              <a:gd name="connsiteY1" fmla="*/ 6350 h 1536700"/>
              <a:gd name="connsiteX2" fmla="*/ 2373122 w 2379472"/>
              <a:gd name="connsiteY2" fmla="*/ 260350 h 1536700"/>
              <a:gd name="connsiteX3" fmla="*/ 2373122 w 2379472"/>
              <a:gd name="connsiteY3" fmla="*/ 1530350 h 1536700"/>
              <a:gd name="connsiteX4" fmla="*/ 6350 w 2379472"/>
              <a:gd name="connsiteY4" fmla="*/ 1530350 h 1536700"/>
              <a:gd name="connsiteX5" fmla="*/ 6350 w 2379472"/>
              <a:gd name="connsiteY5" fmla="*/ 6350 h 15367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79472" h="1536700">
                <a:moveTo>
                  <a:pt x="6350" y="6350"/>
                </a:moveTo>
                <a:lnTo>
                  <a:pt x="2119121" y="6350"/>
                </a:lnTo>
                <a:cubicBezTo>
                  <a:pt x="2259457" y="6350"/>
                  <a:pt x="2373122" y="120015"/>
                  <a:pt x="2373122" y="260350"/>
                </a:cubicBezTo>
                <a:lnTo>
                  <a:pt x="2373122" y="1530350"/>
                </a:lnTo>
                <a:lnTo>
                  <a:pt x="6350" y="1530350"/>
                </a:lnTo>
                <a:lnTo>
                  <a:pt x="6350"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020823" y="3569208"/>
            <a:ext cx="2366772" cy="1524000"/>
          </a:xfrm>
          <a:custGeom>
            <a:avLst/>
            <a:gdLst>
              <a:gd name="connsiteX0" fmla="*/ 2366772 w 2366772"/>
              <a:gd name="connsiteY0" fmla="*/ 1524000 h 1524000"/>
              <a:gd name="connsiteX1" fmla="*/ 254000 w 2366772"/>
              <a:gd name="connsiteY1" fmla="*/ 1524000 h 1524000"/>
              <a:gd name="connsiteX2" fmla="*/ 0 w 2366772"/>
              <a:gd name="connsiteY2" fmla="*/ 1270000 h 1524000"/>
              <a:gd name="connsiteX3" fmla="*/ 0 w 2366772"/>
              <a:gd name="connsiteY3" fmla="*/ 0 h 1524000"/>
              <a:gd name="connsiteX4" fmla="*/ 2366772 w 2366772"/>
              <a:gd name="connsiteY4" fmla="*/ 0 h 1524000"/>
              <a:gd name="connsiteX5" fmla="*/ 2366772 w 2366772"/>
              <a:gd name="connsiteY5" fmla="*/ 1524000 h 1524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66772" h="1524000">
                <a:moveTo>
                  <a:pt x="2366772" y="1524000"/>
                </a:moveTo>
                <a:lnTo>
                  <a:pt x="254000" y="1524000"/>
                </a:lnTo>
                <a:cubicBezTo>
                  <a:pt x="113665" y="1524000"/>
                  <a:pt x="0" y="1410334"/>
                  <a:pt x="0" y="1270000"/>
                </a:cubicBezTo>
                <a:lnTo>
                  <a:pt x="0" y="0"/>
                </a:lnTo>
                <a:lnTo>
                  <a:pt x="2366772" y="0"/>
                </a:lnTo>
                <a:lnTo>
                  <a:pt x="2366772" y="1524000"/>
                </a:lnTo>
              </a:path>
            </a:pathLst>
          </a:custGeom>
          <a:solidFill>
            <a:srgbClr val="5B9BD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014473" y="3562858"/>
            <a:ext cx="2379472" cy="1536700"/>
          </a:xfrm>
          <a:custGeom>
            <a:avLst/>
            <a:gdLst>
              <a:gd name="connsiteX0" fmla="*/ 2373122 w 2379472"/>
              <a:gd name="connsiteY0" fmla="*/ 1530350 h 1536700"/>
              <a:gd name="connsiteX1" fmla="*/ 260350 w 2379472"/>
              <a:gd name="connsiteY1" fmla="*/ 1530350 h 1536700"/>
              <a:gd name="connsiteX2" fmla="*/ 6350 w 2379472"/>
              <a:gd name="connsiteY2" fmla="*/ 1276350 h 1536700"/>
              <a:gd name="connsiteX3" fmla="*/ 6350 w 2379472"/>
              <a:gd name="connsiteY3" fmla="*/ 6350 h 1536700"/>
              <a:gd name="connsiteX4" fmla="*/ 2373122 w 2379472"/>
              <a:gd name="connsiteY4" fmla="*/ 6350 h 1536700"/>
              <a:gd name="connsiteX5" fmla="*/ 2373122 w 2379472"/>
              <a:gd name="connsiteY5" fmla="*/ 1530350 h 15367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79472" h="1536700">
                <a:moveTo>
                  <a:pt x="2373122" y="1530350"/>
                </a:moveTo>
                <a:lnTo>
                  <a:pt x="260350" y="1530350"/>
                </a:lnTo>
                <a:cubicBezTo>
                  <a:pt x="120015" y="1530350"/>
                  <a:pt x="6350" y="1416684"/>
                  <a:pt x="6350" y="1276350"/>
                </a:cubicBezTo>
                <a:lnTo>
                  <a:pt x="6350" y="6350"/>
                </a:lnTo>
                <a:lnTo>
                  <a:pt x="2373122" y="6350"/>
                </a:lnTo>
                <a:lnTo>
                  <a:pt x="2373122" y="1530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387596" y="3569208"/>
            <a:ext cx="2366772" cy="1524000"/>
          </a:xfrm>
          <a:custGeom>
            <a:avLst/>
            <a:gdLst>
              <a:gd name="connsiteX0" fmla="*/ 2366772 w 2366772"/>
              <a:gd name="connsiteY0" fmla="*/ 0 h 1524000"/>
              <a:gd name="connsiteX1" fmla="*/ 2366772 w 2366772"/>
              <a:gd name="connsiteY1" fmla="*/ 1270000 h 1524000"/>
              <a:gd name="connsiteX2" fmla="*/ 2112771 w 2366772"/>
              <a:gd name="connsiteY2" fmla="*/ 1524000 h 1524000"/>
              <a:gd name="connsiteX3" fmla="*/ 0 w 2366772"/>
              <a:gd name="connsiteY3" fmla="*/ 1524000 h 1524000"/>
              <a:gd name="connsiteX4" fmla="*/ 0 w 2366772"/>
              <a:gd name="connsiteY4" fmla="*/ 0 h 1524000"/>
              <a:gd name="connsiteX5" fmla="*/ 2366772 w 2366772"/>
              <a:gd name="connsiteY5" fmla="*/ 0 h 15240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66772" h="1524000">
                <a:moveTo>
                  <a:pt x="2366772" y="0"/>
                </a:moveTo>
                <a:lnTo>
                  <a:pt x="2366772" y="1270000"/>
                </a:lnTo>
                <a:cubicBezTo>
                  <a:pt x="2366772" y="1410334"/>
                  <a:pt x="2253107" y="1524000"/>
                  <a:pt x="2112771" y="1524000"/>
                </a:cubicBezTo>
                <a:lnTo>
                  <a:pt x="0" y="1524000"/>
                </a:lnTo>
                <a:lnTo>
                  <a:pt x="0" y="0"/>
                </a:lnTo>
                <a:lnTo>
                  <a:pt x="2366772" y="0"/>
                </a:lnTo>
              </a:path>
            </a:pathLst>
          </a:custGeom>
          <a:solidFill>
            <a:srgbClr val="4472C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381246" y="3562858"/>
            <a:ext cx="2379472" cy="1536700"/>
          </a:xfrm>
          <a:custGeom>
            <a:avLst/>
            <a:gdLst>
              <a:gd name="connsiteX0" fmla="*/ 2373122 w 2379472"/>
              <a:gd name="connsiteY0" fmla="*/ 6350 h 1536700"/>
              <a:gd name="connsiteX1" fmla="*/ 2373122 w 2379472"/>
              <a:gd name="connsiteY1" fmla="*/ 1276350 h 1536700"/>
              <a:gd name="connsiteX2" fmla="*/ 2119121 w 2379472"/>
              <a:gd name="connsiteY2" fmla="*/ 1530350 h 1536700"/>
              <a:gd name="connsiteX3" fmla="*/ 6350 w 2379472"/>
              <a:gd name="connsiteY3" fmla="*/ 1530350 h 1536700"/>
              <a:gd name="connsiteX4" fmla="*/ 6350 w 2379472"/>
              <a:gd name="connsiteY4" fmla="*/ 6350 h 1536700"/>
              <a:gd name="connsiteX5" fmla="*/ 2373122 w 2379472"/>
              <a:gd name="connsiteY5" fmla="*/ 6350 h 15367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79472" h="1536700">
                <a:moveTo>
                  <a:pt x="2373122" y="6350"/>
                </a:moveTo>
                <a:lnTo>
                  <a:pt x="2373122" y="1276350"/>
                </a:lnTo>
                <a:cubicBezTo>
                  <a:pt x="2373122" y="1416684"/>
                  <a:pt x="2259457" y="1530350"/>
                  <a:pt x="2119121" y="1530350"/>
                </a:cubicBezTo>
                <a:lnTo>
                  <a:pt x="6350" y="1530350"/>
                </a:lnTo>
                <a:lnTo>
                  <a:pt x="6350" y="6350"/>
                </a:lnTo>
                <a:lnTo>
                  <a:pt x="2373122" y="6350"/>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252215" y="3070860"/>
            <a:ext cx="2270760" cy="996695"/>
          </a:xfrm>
          <a:custGeom>
            <a:avLst/>
            <a:gdLst>
              <a:gd name="connsiteX0" fmla="*/ 0 w 2270760"/>
              <a:gd name="connsiteY0" fmla="*/ 166116 h 996695"/>
              <a:gd name="connsiteX1" fmla="*/ 166116 w 2270760"/>
              <a:gd name="connsiteY1" fmla="*/ 0 h 996695"/>
              <a:gd name="connsiteX2" fmla="*/ 2104644 w 2270760"/>
              <a:gd name="connsiteY2" fmla="*/ 0 h 996695"/>
              <a:gd name="connsiteX3" fmla="*/ 2270760 w 2270760"/>
              <a:gd name="connsiteY3" fmla="*/ 166116 h 996695"/>
              <a:gd name="connsiteX4" fmla="*/ 2270760 w 2270760"/>
              <a:gd name="connsiteY4" fmla="*/ 830580 h 996695"/>
              <a:gd name="connsiteX5" fmla="*/ 2104644 w 2270760"/>
              <a:gd name="connsiteY5" fmla="*/ 996695 h 996695"/>
              <a:gd name="connsiteX6" fmla="*/ 166116 w 2270760"/>
              <a:gd name="connsiteY6" fmla="*/ 996695 h 996695"/>
              <a:gd name="connsiteX7" fmla="*/ 0 w 2270760"/>
              <a:gd name="connsiteY7" fmla="*/ 830580 h 996695"/>
              <a:gd name="connsiteX8" fmla="*/ 0 w 2270760"/>
              <a:gd name="connsiteY8" fmla="*/ 166116 h 9966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270760" h="996695">
                <a:moveTo>
                  <a:pt x="0" y="166116"/>
                </a:moveTo>
                <a:cubicBezTo>
                  <a:pt x="0" y="74422"/>
                  <a:pt x="74422" y="0"/>
                  <a:pt x="166116" y="0"/>
                </a:cubicBezTo>
                <a:lnTo>
                  <a:pt x="2104644" y="0"/>
                </a:lnTo>
                <a:cubicBezTo>
                  <a:pt x="2196338" y="0"/>
                  <a:pt x="2270760" y="74422"/>
                  <a:pt x="2270760" y="166116"/>
                </a:cubicBezTo>
                <a:lnTo>
                  <a:pt x="2270760" y="830580"/>
                </a:lnTo>
                <a:cubicBezTo>
                  <a:pt x="2270760" y="922274"/>
                  <a:pt x="2196338" y="996695"/>
                  <a:pt x="2104644" y="996695"/>
                </a:cubicBezTo>
                <a:lnTo>
                  <a:pt x="166116" y="996695"/>
                </a:lnTo>
                <a:cubicBezTo>
                  <a:pt x="74422" y="996695"/>
                  <a:pt x="0" y="922274"/>
                  <a:pt x="0" y="830580"/>
                </a:cubicBezTo>
                <a:lnTo>
                  <a:pt x="0" y="166116"/>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245865" y="3064510"/>
            <a:ext cx="2283460" cy="1009395"/>
          </a:xfrm>
          <a:custGeom>
            <a:avLst/>
            <a:gdLst>
              <a:gd name="connsiteX0" fmla="*/ 6350 w 2283460"/>
              <a:gd name="connsiteY0" fmla="*/ 172466 h 1009395"/>
              <a:gd name="connsiteX1" fmla="*/ 172466 w 2283460"/>
              <a:gd name="connsiteY1" fmla="*/ 6350 h 1009395"/>
              <a:gd name="connsiteX2" fmla="*/ 2110994 w 2283460"/>
              <a:gd name="connsiteY2" fmla="*/ 6350 h 1009395"/>
              <a:gd name="connsiteX3" fmla="*/ 2277110 w 2283460"/>
              <a:gd name="connsiteY3" fmla="*/ 172466 h 1009395"/>
              <a:gd name="connsiteX4" fmla="*/ 2277110 w 2283460"/>
              <a:gd name="connsiteY4" fmla="*/ 836930 h 1009395"/>
              <a:gd name="connsiteX5" fmla="*/ 2110994 w 2283460"/>
              <a:gd name="connsiteY5" fmla="*/ 1003045 h 1009395"/>
              <a:gd name="connsiteX6" fmla="*/ 172466 w 2283460"/>
              <a:gd name="connsiteY6" fmla="*/ 1003045 h 1009395"/>
              <a:gd name="connsiteX7" fmla="*/ 6350 w 2283460"/>
              <a:gd name="connsiteY7" fmla="*/ 836930 h 1009395"/>
              <a:gd name="connsiteX8" fmla="*/ 6350 w 2283460"/>
              <a:gd name="connsiteY8" fmla="*/ 172466 h 10093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283460" h="1009395">
                <a:moveTo>
                  <a:pt x="6350" y="172466"/>
                </a:moveTo>
                <a:cubicBezTo>
                  <a:pt x="6350" y="80772"/>
                  <a:pt x="80772" y="6350"/>
                  <a:pt x="172466" y="6350"/>
                </a:cubicBezTo>
                <a:lnTo>
                  <a:pt x="2110994" y="6350"/>
                </a:lnTo>
                <a:cubicBezTo>
                  <a:pt x="2202688" y="6350"/>
                  <a:pt x="2277110" y="80772"/>
                  <a:pt x="2277110" y="172466"/>
                </a:cubicBezTo>
                <a:lnTo>
                  <a:pt x="2277110" y="836930"/>
                </a:lnTo>
                <a:cubicBezTo>
                  <a:pt x="2277110" y="928624"/>
                  <a:pt x="2202688" y="1003045"/>
                  <a:pt x="2110994" y="1003045"/>
                </a:cubicBezTo>
                <a:lnTo>
                  <a:pt x="172466" y="1003045"/>
                </a:lnTo>
                <a:cubicBezTo>
                  <a:pt x="80772" y="1003045"/>
                  <a:pt x="6350" y="928624"/>
                  <a:pt x="6350" y="836930"/>
                </a:cubicBezTo>
                <a:lnTo>
                  <a:pt x="6350" y="172466"/>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339590" y="1469136"/>
            <a:ext cx="1319657" cy="719328"/>
          </a:xfrm>
          <a:custGeom>
            <a:avLst/>
            <a:gdLst>
              <a:gd name="connsiteX0" fmla="*/ 1174241 w 1319657"/>
              <a:gd name="connsiteY0" fmla="*/ 719328 h 719328"/>
              <a:gd name="connsiteX1" fmla="*/ 959992 w 1319657"/>
              <a:gd name="connsiteY1" fmla="*/ 539496 h 719328"/>
              <a:gd name="connsiteX2" fmla="*/ 1049908 w 1319657"/>
              <a:gd name="connsiteY2" fmla="*/ 539496 h 719328"/>
              <a:gd name="connsiteX3" fmla="*/ 0 w 1319657"/>
              <a:gd name="connsiteY3" fmla="*/ 0 h 719328"/>
              <a:gd name="connsiteX4" fmla="*/ 179831 w 1319657"/>
              <a:gd name="connsiteY4" fmla="*/ 0 h 719328"/>
              <a:gd name="connsiteX5" fmla="*/ 1229740 w 1319657"/>
              <a:gd name="connsiteY5" fmla="*/ 539496 h 719328"/>
              <a:gd name="connsiteX6" fmla="*/ 1319656 w 1319657"/>
              <a:gd name="connsiteY6" fmla="*/ 539496 h 719328"/>
              <a:gd name="connsiteX7" fmla="*/ 1174241 w 1319657"/>
              <a:gd name="connsiteY7" fmla="*/ 719328 h 7193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19657" h="719328">
                <a:moveTo>
                  <a:pt x="1174241" y="719328"/>
                </a:moveTo>
                <a:lnTo>
                  <a:pt x="959992" y="539496"/>
                </a:lnTo>
                <a:lnTo>
                  <a:pt x="1049908" y="539496"/>
                </a:lnTo>
                <a:cubicBezTo>
                  <a:pt x="926338" y="221868"/>
                  <a:pt x="494410" y="0"/>
                  <a:pt x="0" y="0"/>
                </a:cubicBezTo>
                <a:lnTo>
                  <a:pt x="179831" y="0"/>
                </a:lnTo>
                <a:cubicBezTo>
                  <a:pt x="674242" y="0"/>
                  <a:pt x="1106169" y="221868"/>
                  <a:pt x="1229740" y="539496"/>
                </a:cubicBezTo>
                <a:lnTo>
                  <a:pt x="1319656" y="539496"/>
                </a:lnTo>
                <a:lnTo>
                  <a:pt x="1174241" y="719328"/>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255264" y="1469136"/>
            <a:ext cx="1174242" cy="719328"/>
          </a:xfrm>
          <a:custGeom>
            <a:avLst/>
            <a:gdLst>
              <a:gd name="connsiteX0" fmla="*/ 1174241 w 1174242"/>
              <a:gd name="connsiteY0" fmla="*/ 2539 h 719328"/>
              <a:gd name="connsiteX1" fmla="*/ 179832 w 1174242"/>
              <a:gd name="connsiteY1" fmla="*/ 719328 h 719328"/>
              <a:gd name="connsiteX2" fmla="*/ 0 w 1174242"/>
              <a:gd name="connsiteY2" fmla="*/ 719328 h 719328"/>
              <a:gd name="connsiteX3" fmla="*/ 1084326 w 1174242"/>
              <a:gd name="connsiteY3" fmla="*/ 0 h 719328"/>
              <a:gd name="connsiteX4" fmla="*/ 1174241 w 1174242"/>
              <a:gd name="connsiteY4" fmla="*/ 2539 h 7193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74242" h="719328">
                <a:moveTo>
                  <a:pt x="1174241" y="2539"/>
                </a:moveTo>
                <a:cubicBezTo>
                  <a:pt x="612139" y="33527"/>
                  <a:pt x="179832" y="345186"/>
                  <a:pt x="179832" y="719328"/>
                </a:cubicBezTo>
                <a:lnTo>
                  <a:pt x="0" y="719328"/>
                </a:lnTo>
                <a:cubicBezTo>
                  <a:pt x="0" y="322071"/>
                  <a:pt x="485520" y="0"/>
                  <a:pt x="1084326" y="0"/>
                </a:cubicBezTo>
                <a:cubicBezTo>
                  <a:pt x="1114297" y="0"/>
                  <a:pt x="1144396" y="888"/>
                  <a:pt x="1174241" y="2539"/>
                </a:cubicBezTo>
              </a:path>
            </a:pathLst>
          </a:custGeom>
          <a:solidFill>
            <a:srgbClr val="CDCD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248914" y="1462786"/>
            <a:ext cx="2416683" cy="732028"/>
          </a:xfrm>
          <a:custGeom>
            <a:avLst/>
            <a:gdLst>
              <a:gd name="connsiteX0" fmla="*/ 1180591 w 2416683"/>
              <a:gd name="connsiteY0" fmla="*/ 8889 h 732028"/>
              <a:gd name="connsiteX1" fmla="*/ 186182 w 2416683"/>
              <a:gd name="connsiteY1" fmla="*/ 725678 h 732028"/>
              <a:gd name="connsiteX2" fmla="*/ 6350 w 2416683"/>
              <a:gd name="connsiteY2" fmla="*/ 725678 h 732028"/>
              <a:gd name="connsiteX3" fmla="*/ 1090676 w 2416683"/>
              <a:gd name="connsiteY3" fmla="*/ 6350 h 732028"/>
              <a:gd name="connsiteX4" fmla="*/ 1270507 w 2416683"/>
              <a:gd name="connsiteY4" fmla="*/ 6350 h 732028"/>
              <a:gd name="connsiteX5" fmla="*/ 2320416 w 2416683"/>
              <a:gd name="connsiteY5" fmla="*/ 545846 h 732028"/>
              <a:gd name="connsiteX6" fmla="*/ 2410332 w 2416683"/>
              <a:gd name="connsiteY6" fmla="*/ 545846 h 732028"/>
              <a:gd name="connsiteX7" fmla="*/ 2264917 w 2416683"/>
              <a:gd name="connsiteY7" fmla="*/ 725678 h 732028"/>
              <a:gd name="connsiteX8" fmla="*/ 2050669 w 2416683"/>
              <a:gd name="connsiteY8" fmla="*/ 545846 h 732028"/>
              <a:gd name="connsiteX9" fmla="*/ 2140584 w 2416683"/>
              <a:gd name="connsiteY9" fmla="*/ 545846 h 732028"/>
              <a:gd name="connsiteX10" fmla="*/ 1090676 w 2416683"/>
              <a:gd name="connsiteY10" fmla="*/ 6350 h 7320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416683" h="732028">
                <a:moveTo>
                  <a:pt x="1180591" y="8889"/>
                </a:moveTo>
                <a:cubicBezTo>
                  <a:pt x="618489" y="39877"/>
                  <a:pt x="186182" y="351536"/>
                  <a:pt x="186182" y="725678"/>
                </a:cubicBezTo>
                <a:lnTo>
                  <a:pt x="6350" y="725678"/>
                </a:lnTo>
                <a:cubicBezTo>
                  <a:pt x="6350" y="328421"/>
                  <a:pt x="491870" y="6350"/>
                  <a:pt x="1090676" y="6350"/>
                </a:cubicBezTo>
                <a:lnTo>
                  <a:pt x="1270507" y="6350"/>
                </a:lnTo>
                <a:cubicBezTo>
                  <a:pt x="1764919" y="6350"/>
                  <a:pt x="2196845" y="228218"/>
                  <a:pt x="2320416" y="545846"/>
                </a:cubicBezTo>
                <a:lnTo>
                  <a:pt x="2410332" y="545846"/>
                </a:lnTo>
                <a:lnTo>
                  <a:pt x="2264917" y="725678"/>
                </a:lnTo>
                <a:lnTo>
                  <a:pt x="2050669" y="545846"/>
                </a:lnTo>
                <a:lnTo>
                  <a:pt x="2140584" y="545846"/>
                </a:lnTo>
                <a:cubicBezTo>
                  <a:pt x="2017014" y="228218"/>
                  <a:pt x="1585086" y="6350"/>
                  <a:pt x="1090676" y="6350"/>
                </a:cubicBezTo>
              </a:path>
            </a:pathLst>
          </a:custGeom>
          <a:ln w="12700">
            <a:solidFill>
              <a:srgbClr val="41719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3289680" y="4948428"/>
            <a:ext cx="1320165" cy="722375"/>
          </a:xfrm>
          <a:custGeom>
            <a:avLst/>
            <a:gdLst>
              <a:gd name="connsiteX0" fmla="*/ 146177 w 1320165"/>
              <a:gd name="connsiteY0" fmla="*/ 0 h 722375"/>
              <a:gd name="connsiteX1" fmla="*/ 361188 w 1320165"/>
              <a:gd name="connsiteY1" fmla="*/ 180593 h 722375"/>
              <a:gd name="connsiteX2" fmla="*/ 270890 w 1320165"/>
              <a:gd name="connsiteY2" fmla="*/ 180593 h 722375"/>
              <a:gd name="connsiteX3" fmla="*/ 1320165 w 1320165"/>
              <a:gd name="connsiteY3" fmla="*/ 722375 h 722375"/>
              <a:gd name="connsiteX4" fmla="*/ 1139571 w 1320165"/>
              <a:gd name="connsiteY4" fmla="*/ 722375 h 722375"/>
              <a:gd name="connsiteX5" fmla="*/ 90297 w 1320165"/>
              <a:gd name="connsiteY5" fmla="*/ 180593 h 722375"/>
              <a:gd name="connsiteX6" fmla="*/ 0 w 1320165"/>
              <a:gd name="connsiteY6" fmla="*/ 180593 h 722375"/>
              <a:gd name="connsiteX7" fmla="*/ 146177 w 1320165"/>
              <a:gd name="connsiteY7" fmla="*/ 0 h 7223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320165" h="722375">
                <a:moveTo>
                  <a:pt x="146177" y="0"/>
                </a:moveTo>
                <a:lnTo>
                  <a:pt x="361188" y="180593"/>
                </a:lnTo>
                <a:lnTo>
                  <a:pt x="270890" y="180593"/>
                </a:lnTo>
                <a:cubicBezTo>
                  <a:pt x="394461" y="499490"/>
                  <a:pt x="826008" y="722375"/>
                  <a:pt x="1320165" y="722375"/>
                </a:cubicBezTo>
                <a:lnTo>
                  <a:pt x="1139571" y="722375"/>
                </a:lnTo>
                <a:cubicBezTo>
                  <a:pt x="645414" y="722375"/>
                  <a:pt x="213867" y="499490"/>
                  <a:pt x="90297" y="180593"/>
                </a:cubicBezTo>
                <a:lnTo>
                  <a:pt x="0" y="180593"/>
                </a:lnTo>
                <a:lnTo>
                  <a:pt x="146177" y="0"/>
                </a:ln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4519548" y="4948428"/>
            <a:ext cx="1174115" cy="722376"/>
          </a:xfrm>
          <a:custGeom>
            <a:avLst/>
            <a:gdLst>
              <a:gd name="connsiteX0" fmla="*/ 127 w 1174115"/>
              <a:gd name="connsiteY0" fmla="*/ 719861 h 722376"/>
              <a:gd name="connsiteX1" fmla="*/ 993521 w 1174115"/>
              <a:gd name="connsiteY1" fmla="*/ 0 h 722376"/>
              <a:gd name="connsiteX2" fmla="*/ 1174115 w 1174115"/>
              <a:gd name="connsiteY2" fmla="*/ 0 h 722376"/>
              <a:gd name="connsiteX3" fmla="*/ 90297 w 1174115"/>
              <a:gd name="connsiteY3" fmla="*/ 722375 h 722376"/>
              <a:gd name="connsiteX4" fmla="*/ 0 w 1174115"/>
              <a:gd name="connsiteY4" fmla="*/ 719861 h 722376"/>
              <a:gd name="connsiteX5" fmla="*/ 127 w 1174115"/>
              <a:gd name="connsiteY5" fmla="*/ 719861 h 7223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1174115" h="722376">
                <a:moveTo>
                  <a:pt x="127" y="719861"/>
                </a:moveTo>
                <a:cubicBezTo>
                  <a:pt x="561594" y="688568"/>
                  <a:pt x="993521" y="375665"/>
                  <a:pt x="993521" y="0"/>
                </a:cubicBezTo>
                <a:lnTo>
                  <a:pt x="1174115" y="0"/>
                </a:lnTo>
                <a:cubicBezTo>
                  <a:pt x="1174115" y="398906"/>
                  <a:pt x="688847" y="722375"/>
                  <a:pt x="90297" y="722375"/>
                </a:cubicBezTo>
                <a:cubicBezTo>
                  <a:pt x="60197" y="722375"/>
                  <a:pt x="30098" y="721537"/>
                  <a:pt x="0" y="719861"/>
                </a:cubicBezTo>
                <a:lnTo>
                  <a:pt x="127" y="719861"/>
                </a:lnTo>
              </a:path>
            </a:pathLst>
          </a:custGeom>
          <a:solidFill>
            <a:srgbClr val="CDCD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283330" y="4942078"/>
            <a:ext cx="2416683" cy="735076"/>
          </a:xfrm>
          <a:custGeom>
            <a:avLst/>
            <a:gdLst>
              <a:gd name="connsiteX0" fmla="*/ 1236345 w 2416683"/>
              <a:gd name="connsiteY0" fmla="*/ 726211 h 735076"/>
              <a:gd name="connsiteX1" fmla="*/ 2229739 w 2416683"/>
              <a:gd name="connsiteY1" fmla="*/ 6350 h 735076"/>
              <a:gd name="connsiteX2" fmla="*/ 2410333 w 2416683"/>
              <a:gd name="connsiteY2" fmla="*/ 6350 h 735076"/>
              <a:gd name="connsiteX3" fmla="*/ 1326515 w 2416683"/>
              <a:gd name="connsiteY3" fmla="*/ 728725 h 735076"/>
              <a:gd name="connsiteX4" fmla="*/ 1145921 w 2416683"/>
              <a:gd name="connsiteY4" fmla="*/ 728725 h 735076"/>
              <a:gd name="connsiteX5" fmla="*/ 96647 w 2416683"/>
              <a:gd name="connsiteY5" fmla="*/ 186943 h 735076"/>
              <a:gd name="connsiteX6" fmla="*/ 6350 w 2416683"/>
              <a:gd name="connsiteY6" fmla="*/ 186943 h 735076"/>
              <a:gd name="connsiteX7" fmla="*/ 152527 w 2416683"/>
              <a:gd name="connsiteY7" fmla="*/ 6350 h 735076"/>
              <a:gd name="connsiteX8" fmla="*/ 367538 w 2416683"/>
              <a:gd name="connsiteY8" fmla="*/ 186943 h 735076"/>
              <a:gd name="connsiteX9" fmla="*/ 277240 w 2416683"/>
              <a:gd name="connsiteY9" fmla="*/ 186943 h 735076"/>
              <a:gd name="connsiteX10" fmla="*/ 1326515 w 2416683"/>
              <a:gd name="connsiteY10" fmla="*/ 728725 h 735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416683" h="735076">
                <a:moveTo>
                  <a:pt x="1236345" y="726211"/>
                </a:moveTo>
                <a:cubicBezTo>
                  <a:pt x="1797811" y="694918"/>
                  <a:pt x="2229739" y="382015"/>
                  <a:pt x="2229739" y="6350"/>
                </a:cubicBezTo>
                <a:lnTo>
                  <a:pt x="2410333" y="6350"/>
                </a:lnTo>
                <a:cubicBezTo>
                  <a:pt x="2410333" y="405256"/>
                  <a:pt x="1925065" y="728725"/>
                  <a:pt x="1326515" y="728725"/>
                </a:cubicBezTo>
                <a:lnTo>
                  <a:pt x="1145921" y="728725"/>
                </a:lnTo>
                <a:cubicBezTo>
                  <a:pt x="651764" y="728725"/>
                  <a:pt x="220217" y="505840"/>
                  <a:pt x="96647" y="186943"/>
                </a:cubicBezTo>
                <a:lnTo>
                  <a:pt x="6350" y="186943"/>
                </a:lnTo>
                <a:lnTo>
                  <a:pt x="152527" y="6350"/>
                </a:lnTo>
                <a:lnTo>
                  <a:pt x="367538" y="186943"/>
                </a:lnTo>
                <a:lnTo>
                  <a:pt x="277240" y="186943"/>
                </a:lnTo>
                <a:cubicBezTo>
                  <a:pt x="400811" y="505840"/>
                  <a:pt x="832358" y="728725"/>
                  <a:pt x="1326515" y="728725"/>
                </a:cubicBezTo>
              </a:path>
            </a:pathLst>
          </a:custGeom>
          <a:ln w="12700">
            <a:solidFill>
              <a:srgbClr val="41719C">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943100" y="2006600"/>
            <a:ext cx="4978400" cy="3213100"/>
          </a:xfrm>
          <a:prstGeom prst="rect">
            <a:avLst/>
          </a:prstGeom>
          <a:noFill/>
        </p:spPr>
      </p:pic>
      <p:sp>
        <p:nvSpPr>
          <p:cNvPr id="2" name="TextBox 1"/>
          <p:cNvSpPr txBox="1"/>
          <p:nvPr/>
        </p:nvSpPr>
        <p:spPr>
          <a:xfrm>
            <a:off x="622300" y="419100"/>
            <a:ext cx="3385542"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电话营销话术技巧</a:t>
            </a:r>
          </a:p>
        </p:txBody>
      </p:sp>
      <p:sp>
        <p:nvSpPr>
          <p:cNvPr id="21" name="TextBox 1"/>
          <p:cNvSpPr txBox="1"/>
          <p:nvPr/>
        </p:nvSpPr>
        <p:spPr>
          <a:xfrm>
            <a:off x="8928100" y="6604000"/>
            <a:ext cx="114300" cy="114300"/>
          </a:xfrm>
          <a:prstGeom prst="rect">
            <a:avLst/>
          </a:prstGeom>
          <a:noFill/>
        </p:spPr>
        <p:txBody>
          <a:bodyPr wrap="none" lIns="0" tIns="0" rIns="0" rtlCol="0">
            <a:spAutoFit/>
          </a:bodyPr>
          <a:lstStyle/>
          <a:p>
            <a:pPr>
              <a:lnSpc>
                <a:spcPts val="900"/>
              </a:lnSpc>
              <a:tabLst/>
            </a:pPr>
            <a:r>
              <a:rPr lang="en-US" altLang="zh-CN" sz="900" dirty="0" smtClean="0">
                <a:solidFill>
                  <a:srgbClr val="898989"/>
                </a:solidFill>
                <a:latin typeface="Calibri" pitchFamily="18" charset="0"/>
                <a:cs typeface="Calibri" pitchFamily="18" charset="0"/>
              </a:rPr>
              <a:t>39</a:t>
            </a:r>
          </a:p>
        </p:txBody>
      </p:sp>
      <p:sp>
        <p:nvSpPr>
          <p:cNvPr id="22" name="TextBox 1"/>
          <p:cNvSpPr txBox="1"/>
          <p:nvPr/>
        </p:nvSpPr>
        <p:spPr>
          <a:xfrm>
            <a:off x="2387600" y="2400300"/>
            <a:ext cx="1625600" cy="406400"/>
          </a:xfrm>
          <a:prstGeom prst="rect">
            <a:avLst/>
          </a:prstGeom>
          <a:noFill/>
        </p:spPr>
        <p:txBody>
          <a:bodyPr wrap="none" lIns="0" tIns="0" rIns="0" rtlCol="0">
            <a:spAutoFit/>
          </a:bodyPr>
          <a:lstStyle/>
          <a:p>
            <a:pPr>
              <a:lnSpc>
                <a:spcPts val="3200"/>
              </a:lnSpc>
              <a:tabLst/>
            </a:pPr>
            <a:r>
              <a:rPr lang="en-US" altLang="zh-CN" sz="3204" dirty="0" smtClean="0">
                <a:solidFill>
                  <a:srgbClr val="FFFFFF"/>
                </a:solidFill>
                <a:latin typeface="Microsoft YaHei UI" pitchFamily="18" charset="0"/>
                <a:cs typeface="Microsoft YaHei UI" pitchFamily="18" charset="0"/>
              </a:rPr>
              <a:t>建立关系</a:t>
            </a:r>
          </a:p>
        </p:txBody>
      </p:sp>
      <p:sp>
        <p:nvSpPr>
          <p:cNvPr id="23" name="TextBox 1"/>
          <p:cNvSpPr txBox="1"/>
          <p:nvPr/>
        </p:nvSpPr>
        <p:spPr>
          <a:xfrm>
            <a:off x="4648200" y="2374900"/>
            <a:ext cx="1828800" cy="457200"/>
          </a:xfrm>
          <a:prstGeom prst="rect">
            <a:avLst/>
          </a:prstGeom>
          <a:noFill/>
        </p:spPr>
        <p:txBody>
          <a:bodyPr wrap="none" lIns="0" tIns="0" rIns="0" rtlCol="0">
            <a:spAutoFit/>
          </a:bodyPr>
          <a:lstStyle/>
          <a:p>
            <a:pPr>
              <a:lnSpc>
                <a:spcPts val="3600"/>
              </a:lnSpc>
              <a:tabLst/>
            </a:pPr>
            <a:r>
              <a:rPr lang="en-US" altLang="zh-CN" sz="3600" dirty="0" smtClean="0">
                <a:solidFill>
                  <a:srgbClr val="FFFFFF"/>
                </a:solidFill>
                <a:latin typeface="Microsoft YaHei UI" pitchFamily="18" charset="0"/>
                <a:cs typeface="Microsoft YaHei UI" pitchFamily="18" charset="0"/>
              </a:rPr>
              <a:t>促发需求</a:t>
            </a:r>
          </a:p>
        </p:txBody>
      </p:sp>
      <p:sp>
        <p:nvSpPr>
          <p:cNvPr id="24" name="TextBox 1"/>
          <p:cNvSpPr txBox="1"/>
          <p:nvPr/>
        </p:nvSpPr>
        <p:spPr>
          <a:xfrm>
            <a:off x="2286000" y="4279900"/>
            <a:ext cx="1828800" cy="457200"/>
          </a:xfrm>
          <a:prstGeom prst="rect">
            <a:avLst/>
          </a:prstGeom>
          <a:noFill/>
        </p:spPr>
        <p:txBody>
          <a:bodyPr wrap="none" lIns="0" tIns="0" rIns="0" rtlCol="0">
            <a:spAutoFit/>
          </a:bodyPr>
          <a:lstStyle/>
          <a:p>
            <a:pPr>
              <a:lnSpc>
                <a:spcPts val="3600"/>
              </a:lnSpc>
              <a:tabLst/>
            </a:pPr>
            <a:r>
              <a:rPr lang="en-US" altLang="zh-CN" sz="3600" dirty="0" smtClean="0">
                <a:solidFill>
                  <a:srgbClr val="FFFFFF"/>
                </a:solidFill>
                <a:latin typeface="Microsoft YaHei UI" pitchFamily="18" charset="0"/>
                <a:cs typeface="Microsoft YaHei UI" pitchFamily="18" charset="0"/>
              </a:rPr>
              <a:t>异义处理</a:t>
            </a:r>
          </a:p>
        </p:txBody>
      </p:sp>
      <p:sp>
        <p:nvSpPr>
          <p:cNvPr id="25" name="TextBox 1"/>
          <p:cNvSpPr txBox="1"/>
          <p:nvPr/>
        </p:nvSpPr>
        <p:spPr>
          <a:xfrm>
            <a:off x="4648200" y="4279900"/>
            <a:ext cx="1828800" cy="457200"/>
          </a:xfrm>
          <a:prstGeom prst="rect">
            <a:avLst/>
          </a:prstGeom>
          <a:noFill/>
        </p:spPr>
        <p:txBody>
          <a:bodyPr wrap="none" lIns="0" tIns="0" rIns="0" rtlCol="0">
            <a:spAutoFit/>
          </a:bodyPr>
          <a:lstStyle/>
          <a:p>
            <a:pPr>
              <a:lnSpc>
                <a:spcPts val="3600"/>
              </a:lnSpc>
              <a:tabLst/>
            </a:pPr>
            <a:r>
              <a:rPr lang="en-US" altLang="zh-CN" sz="3600" dirty="0" smtClean="0">
                <a:solidFill>
                  <a:srgbClr val="FFFFFF"/>
                </a:solidFill>
                <a:latin typeface="Microsoft YaHei UI" pitchFamily="18" charset="0"/>
                <a:cs typeface="Microsoft YaHei UI" pitchFamily="18" charset="0"/>
              </a:rPr>
              <a:t>提供方案</a:t>
            </a:r>
          </a:p>
        </p:txBody>
      </p:sp>
      <p:sp>
        <p:nvSpPr>
          <p:cNvPr id="26" name="TextBox 1"/>
          <p:cNvSpPr txBox="1"/>
          <p:nvPr/>
        </p:nvSpPr>
        <p:spPr>
          <a:xfrm>
            <a:off x="3924300" y="3327400"/>
            <a:ext cx="914400" cy="457200"/>
          </a:xfrm>
          <a:prstGeom prst="rect">
            <a:avLst/>
          </a:prstGeom>
          <a:noFill/>
        </p:spPr>
        <p:txBody>
          <a:bodyPr wrap="none" lIns="0" tIns="0" rIns="0" rtlCol="0">
            <a:spAutoFit/>
          </a:bodyPr>
          <a:lstStyle/>
          <a:p>
            <a:pPr>
              <a:lnSpc>
                <a:spcPts val="3600"/>
              </a:lnSpc>
              <a:tabLst/>
            </a:pPr>
            <a:r>
              <a:rPr lang="en-US" altLang="zh-CN" sz="3600" dirty="0" smtClean="0">
                <a:solidFill>
                  <a:srgbClr val="000000"/>
                </a:solidFill>
                <a:latin typeface="Microsoft YaHei UI" pitchFamily="18" charset="0"/>
                <a:cs typeface="Microsoft YaHei UI" pitchFamily="18" charset="0"/>
              </a:rPr>
              <a:t>成交</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220725" y="1383538"/>
            <a:ext cx="8789415" cy="1282191"/>
          </a:xfrm>
          <a:custGeom>
            <a:avLst/>
            <a:gdLst>
              <a:gd name="connsiteX0" fmla="*/ 6350 w 8789415"/>
              <a:gd name="connsiteY0" fmla="*/ 192786 h 1282191"/>
              <a:gd name="connsiteX1" fmla="*/ 7996681 w 8789415"/>
              <a:gd name="connsiteY1" fmla="*/ 192786 h 1282191"/>
              <a:gd name="connsiteX2" fmla="*/ 7996681 w 8789415"/>
              <a:gd name="connsiteY2" fmla="*/ 6350 h 1282191"/>
              <a:gd name="connsiteX3" fmla="*/ 8783066 w 8789415"/>
              <a:gd name="connsiteY3" fmla="*/ 641095 h 1282191"/>
              <a:gd name="connsiteX4" fmla="*/ 7996681 w 8789415"/>
              <a:gd name="connsiteY4" fmla="*/ 1275841 h 1282191"/>
              <a:gd name="connsiteX5" fmla="*/ 7996681 w 8789415"/>
              <a:gd name="connsiteY5" fmla="*/ 1089405 h 1282191"/>
              <a:gd name="connsiteX6" fmla="*/ 6350 w 8789415"/>
              <a:gd name="connsiteY6" fmla="*/ 1089405 h 1282191"/>
              <a:gd name="connsiteX7" fmla="*/ 6350 w 8789415"/>
              <a:gd name="connsiteY7" fmla="*/ 192786 h 12821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789415" h="1282191">
                <a:moveTo>
                  <a:pt x="6350" y="192786"/>
                </a:moveTo>
                <a:lnTo>
                  <a:pt x="7996681" y="192786"/>
                </a:lnTo>
                <a:lnTo>
                  <a:pt x="7996681" y="6350"/>
                </a:lnTo>
                <a:lnTo>
                  <a:pt x="8783066" y="641095"/>
                </a:lnTo>
                <a:lnTo>
                  <a:pt x="7996681" y="1275841"/>
                </a:lnTo>
                <a:lnTo>
                  <a:pt x="7996681" y="1089405"/>
                </a:lnTo>
                <a:lnTo>
                  <a:pt x="6350" y="1089405"/>
                </a:lnTo>
                <a:lnTo>
                  <a:pt x="6350" y="192786"/>
                </a:lnTo>
              </a:path>
            </a:pathLst>
          </a:custGeom>
          <a:solidFill>
            <a:srgbClr val="000000">
              <a:alpha val="0"/>
            </a:srgbClr>
          </a:solidFill>
          <a:ln w="127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15468" y="1301496"/>
            <a:ext cx="1446276" cy="1377696"/>
          </a:xfrm>
          <a:custGeom>
            <a:avLst/>
            <a:gdLst>
              <a:gd name="connsiteX0" fmla="*/ 19050 w 1446276"/>
              <a:gd name="connsiteY0" fmla="*/ 688847 h 1377696"/>
              <a:gd name="connsiteX1" fmla="*/ 723137 w 1446276"/>
              <a:gd name="connsiteY1" fmla="*/ 19050 h 1377696"/>
              <a:gd name="connsiteX2" fmla="*/ 1427226 w 1446276"/>
              <a:gd name="connsiteY2" fmla="*/ 688847 h 1377696"/>
              <a:gd name="connsiteX3" fmla="*/ 723137 w 1446276"/>
              <a:gd name="connsiteY3" fmla="*/ 1358646 h 1377696"/>
              <a:gd name="connsiteX4" fmla="*/ 19050 w 1446276"/>
              <a:gd name="connsiteY4" fmla="*/ 688847 h 13776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6276" h="1377696">
                <a:moveTo>
                  <a:pt x="19050" y="688847"/>
                </a:moveTo>
                <a:cubicBezTo>
                  <a:pt x="19050" y="318896"/>
                  <a:pt x="334276" y="19050"/>
                  <a:pt x="723137" y="19050"/>
                </a:cubicBezTo>
                <a:cubicBezTo>
                  <a:pt x="1112012" y="19050"/>
                  <a:pt x="1427226" y="318896"/>
                  <a:pt x="1427226" y="688847"/>
                </a:cubicBezTo>
                <a:cubicBezTo>
                  <a:pt x="1427226" y="1058799"/>
                  <a:pt x="1112012" y="1358646"/>
                  <a:pt x="723137" y="1358646"/>
                </a:cubicBezTo>
                <a:cubicBezTo>
                  <a:pt x="334276" y="1358646"/>
                  <a:pt x="19050" y="1058799"/>
                  <a:pt x="19050" y="688847"/>
                </a:cubicBezTo>
              </a:path>
            </a:pathLst>
          </a:custGeom>
          <a:solidFill>
            <a:srgbClr val="000000">
              <a:alpha val="0"/>
            </a:srgbClr>
          </a:solidFill>
          <a:ln w="381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1944623" y="1336547"/>
            <a:ext cx="1444752" cy="1377696"/>
          </a:xfrm>
          <a:custGeom>
            <a:avLst/>
            <a:gdLst>
              <a:gd name="connsiteX0" fmla="*/ 19050 w 1444752"/>
              <a:gd name="connsiteY0" fmla="*/ 688847 h 1377696"/>
              <a:gd name="connsiteX1" fmla="*/ 722376 w 1444752"/>
              <a:gd name="connsiteY1" fmla="*/ 19050 h 1377696"/>
              <a:gd name="connsiteX2" fmla="*/ 1425702 w 1444752"/>
              <a:gd name="connsiteY2" fmla="*/ 688847 h 1377696"/>
              <a:gd name="connsiteX3" fmla="*/ 722376 w 1444752"/>
              <a:gd name="connsiteY3" fmla="*/ 1358646 h 1377696"/>
              <a:gd name="connsiteX4" fmla="*/ 19050 w 1444752"/>
              <a:gd name="connsiteY4" fmla="*/ 688847 h 13776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4752" h="1377696">
                <a:moveTo>
                  <a:pt x="19050" y="688847"/>
                </a:moveTo>
                <a:cubicBezTo>
                  <a:pt x="19050" y="318897"/>
                  <a:pt x="333883" y="19050"/>
                  <a:pt x="722376" y="19050"/>
                </a:cubicBezTo>
                <a:cubicBezTo>
                  <a:pt x="1110869" y="19050"/>
                  <a:pt x="1425702" y="318897"/>
                  <a:pt x="1425702" y="688847"/>
                </a:cubicBezTo>
                <a:cubicBezTo>
                  <a:pt x="1425702" y="1058799"/>
                  <a:pt x="1110869" y="1358646"/>
                  <a:pt x="722376" y="1358646"/>
                </a:cubicBezTo>
                <a:cubicBezTo>
                  <a:pt x="333883" y="1358646"/>
                  <a:pt x="19050" y="1058799"/>
                  <a:pt x="19050" y="688847"/>
                </a:cubicBezTo>
              </a:path>
            </a:pathLst>
          </a:custGeom>
          <a:solidFill>
            <a:srgbClr val="000000">
              <a:alpha val="0"/>
            </a:srgbClr>
          </a:solidFill>
          <a:ln w="381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607308" y="1301496"/>
            <a:ext cx="1446276" cy="1377696"/>
          </a:xfrm>
          <a:custGeom>
            <a:avLst/>
            <a:gdLst>
              <a:gd name="connsiteX0" fmla="*/ 19050 w 1446276"/>
              <a:gd name="connsiteY0" fmla="*/ 688847 h 1377696"/>
              <a:gd name="connsiteX1" fmla="*/ 723138 w 1446276"/>
              <a:gd name="connsiteY1" fmla="*/ 19050 h 1377696"/>
              <a:gd name="connsiteX2" fmla="*/ 1427226 w 1446276"/>
              <a:gd name="connsiteY2" fmla="*/ 688847 h 1377696"/>
              <a:gd name="connsiteX3" fmla="*/ 723138 w 1446276"/>
              <a:gd name="connsiteY3" fmla="*/ 1358646 h 1377696"/>
              <a:gd name="connsiteX4" fmla="*/ 19050 w 1446276"/>
              <a:gd name="connsiteY4" fmla="*/ 688847 h 13776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6276" h="1377696">
                <a:moveTo>
                  <a:pt x="19050" y="688847"/>
                </a:moveTo>
                <a:cubicBezTo>
                  <a:pt x="19050" y="318896"/>
                  <a:pt x="334263" y="19050"/>
                  <a:pt x="723138" y="19050"/>
                </a:cubicBezTo>
                <a:cubicBezTo>
                  <a:pt x="1112011" y="19050"/>
                  <a:pt x="1427226" y="318896"/>
                  <a:pt x="1427226" y="688847"/>
                </a:cubicBezTo>
                <a:cubicBezTo>
                  <a:pt x="1427226" y="1058799"/>
                  <a:pt x="1112011" y="1358646"/>
                  <a:pt x="723138" y="1358646"/>
                </a:cubicBezTo>
                <a:cubicBezTo>
                  <a:pt x="334263" y="1358646"/>
                  <a:pt x="19050" y="1058799"/>
                  <a:pt x="19050" y="688847"/>
                </a:cubicBezTo>
              </a:path>
            </a:pathLst>
          </a:custGeom>
          <a:solidFill>
            <a:srgbClr val="000000">
              <a:alpha val="0"/>
            </a:srgbClr>
          </a:solidFill>
          <a:ln w="381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234940" y="1301496"/>
            <a:ext cx="1444751" cy="1377696"/>
          </a:xfrm>
          <a:custGeom>
            <a:avLst/>
            <a:gdLst>
              <a:gd name="connsiteX0" fmla="*/ 19050 w 1444751"/>
              <a:gd name="connsiteY0" fmla="*/ 688847 h 1377696"/>
              <a:gd name="connsiteX1" fmla="*/ 722375 w 1444751"/>
              <a:gd name="connsiteY1" fmla="*/ 19050 h 1377696"/>
              <a:gd name="connsiteX2" fmla="*/ 1425702 w 1444751"/>
              <a:gd name="connsiteY2" fmla="*/ 688847 h 1377696"/>
              <a:gd name="connsiteX3" fmla="*/ 722375 w 1444751"/>
              <a:gd name="connsiteY3" fmla="*/ 1358646 h 1377696"/>
              <a:gd name="connsiteX4" fmla="*/ 19050 w 1444751"/>
              <a:gd name="connsiteY4" fmla="*/ 688847 h 13776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4751" h="1377696">
                <a:moveTo>
                  <a:pt x="19050" y="688847"/>
                </a:moveTo>
                <a:cubicBezTo>
                  <a:pt x="19050" y="318896"/>
                  <a:pt x="333882" y="19050"/>
                  <a:pt x="722375" y="19050"/>
                </a:cubicBezTo>
                <a:cubicBezTo>
                  <a:pt x="1110869" y="19050"/>
                  <a:pt x="1425702" y="318896"/>
                  <a:pt x="1425702" y="688847"/>
                </a:cubicBezTo>
                <a:cubicBezTo>
                  <a:pt x="1425702" y="1058799"/>
                  <a:pt x="1110869" y="1358646"/>
                  <a:pt x="722375" y="1358646"/>
                </a:cubicBezTo>
                <a:cubicBezTo>
                  <a:pt x="333882" y="1358646"/>
                  <a:pt x="19050" y="1058799"/>
                  <a:pt x="19050" y="688847"/>
                </a:cubicBezTo>
              </a:path>
            </a:pathLst>
          </a:custGeom>
          <a:solidFill>
            <a:srgbClr val="000000">
              <a:alpha val="0"/>
            </a:srgbClr>
          </a:solidFill>
          <a:ln w="381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780276" y="1336547"/>
            <a:ext cx="1446276" cy="1377696"/>
          </a:xfrm>
          <a:custGeom>
            <a:avLst/>
            <a:gdLst>
              <a:gd name="connsiteX0" fmla="*/ 19050 w 1446276"/>
              <a:gd name="connsiteY0" fmla="*/ 688847 h 1377696"/>
              <a:gd name="connsiteX1" fmla="*/ 723138 w 1446276"/>
              <a:gd name="connsiteY1" fmla="*/ 19050 h 1377696"/>
              <a:gd name="connsiteX2" fmla="*/ 1427226 w 1446276"/>
              <a:gd name="connsiteY2" fmla="*/ 688847 h 1377696"/>
              <a:gd name="connsiteX3" fmla="*/ 723138 w 1446276"/>
              <a:gd name="connsiteY3" fmla="*/ 1358646 h 1377696"/>
              <a:gd name="connsiteX4" fmla="*/ 19050 w 1446276"/>
              <a:gd name="connsiteY4" fmla="*/ 688847 h 13776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6276" h="1377696">
                <a:moveTo>
                  <a:pt x="19050" y="688847"/>
                </a:moveTo>
                <a:cubicBezTo>
                  <a:pt x="19050" y="318897"/>
                  <a:pt x="334264" y="19050"/>
                  <a:pt x="723138" y="19050"/>
                </a:cubicBezTo>
                <a:cubicBezTo>
                  <a:pt x="1112011" y="19050"/>
                  <a:pt x="1427226" y="318897"/>
                  <a:pt x="1427226" y="688847"/>
                </a:cubicBezTo>
                <a:cubicBezTo>
                  <a:pt x="1427226" y="1058799"/>
                  <a:pt x="1112011" y="1358646"/>
                  <a:pt x="723138" y="1358646"/>
                </a:cubicBezTo>
                <a:cubicBezTo>
                  <a:pt x="334264" y="1358646"/>
                  <a:pt x="19050" y="1058799"/>
                  <a:pt x="19050" y="688847"/>
                </a:cubicBezTo>
              </a:path>
            </a:pathLst>
          </a:custGeom>
          <a:solidFill>
            <a:srgbClr val="000000">
              <a:alpha val="0"/>
            </a:srgbClr>
          </a:solidFill>
          <a:ln w="381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256021" y="5300217"/>
            <a:ext cx="3516376" cy="593344"/>
          </a:xfrm>
          <a:custGeom>
            <a:avLst/>
            <a:gdLst>
              <a:gd name="connsiteX0" fmla="*/ 6350 w 3516376"/>
              <a:gd name="connsiteY0" fmla="*/ 103123 h 593344"/>
              <a:gd name="connsiteX1" fmla="*/ 103124 w 3516376"/>
              <a:gd name="connsiteY1" fmla="*/ 6350 h 593344"/>
              <a:gd name="connsiteX2" fmla="*/ 3413252 w 3516376"/>
              <a:gd name="connsiteY2" fmla="*/ 6350 h 593344"/>
              <a:gd name="connsiteX3" fmla="*/ 3510026 w 3516376"/>
              <a:gd name="connsiteY3" fmla="*/ 103123 h 593344"/>
              <a:gd name="connsiteX4" fmla="*/ 3510026 w 3516376"/>
              <a:gd name="connsiteY4" fmla="*/ 490220 h 593344"/>
              <a:gd name="connsiteX5" fmla="*/ 3413252 w 3516376"/>
              <a:gd name="connsiteY5" fmla="*/ 586994 h 593344"/>
              <a:gd name="connsiteX6" fmla="*/ 103124 w 3516376"/>
              <a:gd name="connsiteY6" fmla="*/ 586994 h 593344"/>
              <a:gd name="connsiteX7" fmla="*/ 6350 w 3516376"/>
              <a:gd name="connsiteY7" fmla="*/ 490220 h 593344"/>
              <a:gd name="connsiteX8" fmla="*/ 6350 w 3516376"/>
              <a:gd name="connsiteY8" fmla="*/ 103123 h 5933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16376" h="593344">
                <a:moveTo>
                  <a:pt x="6350" y="103123"/>
                </a:moveTo>
                <a:cubicBezTo>
                  <a:pt x="6350" y="49657"/>
                  <a:pt x="49657" y="6350"/>
                  <a:pt x="103124" y="6350"/>
                </a:cubicBezTo>
                <a:lnTo>
                  <a:pt x="3413252" y="6350"/>
                </a:lnTo>
                <a:cubicBezTo>
                  <a:pt x="3466719" y="6350"/>
                  <a:pt x="3510026" y="49657"/>
                  <a:pt x="3510026" y="103123"/>
                </a:cubicBezTo>
                <a:lnTo>
                  <a:pt x="3510026" y="490220"/>
                </a:lnTo>
                <a:cubicBezTo>
                  <a:pt x="3510026" y="543661"/>
                  <a:pt x="3466719" y="586994"/>
                  <a:pt x="3413252" y="586994"/>
                </a:cubicBezTo>
                <a:lnTo>
                  <a:pt x="103124" y="586994"/>
                </a:lnTo>
                <a:cubicBezTo>
                  <a:pt x="49657" y="586994"/>
                  <a:pt x="6350" y="543661"/>
                  <a:pt x="6350" y="490220"/>
                </a:cubicBezTo>
                <a:lnTo>
                  <a:pt x="6350" y="103123"/>
                </a:lnTo>
              </a:path>
            </a:pathLst>
          </a:custGeom>
          <a:solidFill>
            <a:srgbClr val="000000">
              <a:alpha val="0"/>
            </a:srgbClr>
          </a:solidFill>
          <a:ln w="12700">
            <a:solidFill>
              <a:srgbClr val="70AD47">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15900" y="1308100"/>
            <a:ext cx="8788400" cy="1397000"/>
          </a:xfrm>
          <a:prstGeom prst="rect">
            <a:avLst/>
          </a:prstGeom>
          <a:noFill/>
        </p:spPr>
      </p:pic>
      <p:pic>
        <p:nvPicPr>
          <p:cNvPr id="11" name="Picture 3"/>
          <p:cNvPicPr>
            <a:picLocks noChangeAspect="1" noChangeArrowheads="1"/>
          </p:cNvPicPr>
          <p:nvPr/>
        </p:nvPicPr>
        <p:blipFill>
          <a:blip r:embed="rId3"/>
          <a:srcRect/>
          <a:stretch>
            <a:fillRect/>
          </a:stretch>
        </p:blipFill>
        <p:spPr bwMode="auto">
          <a:xfrm>
            <a:off x="406400" y="2984500"/>
            <a:ext cx="4229100" cy="154940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5245100" y="5295900"/>
            <a:ext cx="3530600" cy="596900"/>
          </a:xfrm>
          <a:prstGeom prst="rect">
            <a:avLst/>
          </a:prstGeom>
          <a:noFill/>
        </p:spPr>
      </p:pic>
      <p:sp>
        <p:nvSpPr>
          <p:cNvPr id="2" name="TextBox 1"/>
          <p:cNvSpPr txBox="1"/>
          <p:nvPr/>
        </p:nvSpPr>
        <p:spPr>
          <a:xfrm>
            <a:off x="622300" y="419100"/>
            <a:ext cx="1692771"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话术分解</a:t>
            </a:r>
          </a:p>
        </p:txBody>
      </p:sp>
      <p:sp>
        <p:nvSpPr>
          <p:cNvPr id="14" name="TextBox 1"/>
          <p:cNvSpPr txBox="1"/>
          <p:nvPr/>
        </p:nvSpPr>
        <p:spPr>
          <a:xfrm>
            <a:off x="622300" y="1905000"/>
            <a:ext cx="812800" cy="190500"/>
          </a:xfrm>
          <a:prstGeom prst="rect">
            <a:avLst/>
          </a:prstGeom>
          <a:noFill/>
        </p:spPr>
        <p:txBody>
          <a:bodyPr wrap="none" lIns="0" tIns="0" rIns="0" rtlCol="0">
            <a:spAutoFit/>
          </a:bodyPr>
          <a:lstStyle/>
          <a:p>
            <a:pPr>
              <a:lnSpc>
                <a:spcPts val="1500"/>
              </a:lnSpc>
              <a:tabLst/>
            </a:pPr>
            <a:r>
              <a:rPr lang="en-US" altLang="zh-CN" sz="1596" dirty="0" smtClean="0">
                <a:solidFill>
                  <a:srgbClr val="FFFFFF"/>
                </a:solidFill>
                <a:latin typeface="Microsoft YaHei UI" pitchFamily="18" charset="0"/>
                <a:cs typeface="Microsoft YaHei UI" pitchFamily="18" charset="0"/>
              </a:rPr>
              <a:t>建立关系</a:t>
            </a:r>
          </a:p>
        </p:txBody>
      </p:sp>
      <p:sp>
        <p:nvSpPr>
          <p:cNvPr id="15" name="TextBox 1"/>
          <p:cNvSpPr txBox="1"/>
          <p:nvPr/>
        </p:nvSpPr>
        <p:spPr>
          <a:xfrm>
            <a:off x="2247900" y="1943100"/>
            <a:ext cx="812800" cy="190500"/>
          </a:xfrm>
          <a:prstGeom prst="rect">
            <a:avLst/>
          </a:prstGeom>
          <a:noFill/>
        </p:spPr>
        <p:txBody>
          <a:bodyPr wrap="none" lIns="0" tIns="0" rIns="0" rtlCol="0">
            <a:spAutoFit/>
          </a:bodyPr>
          <a:lstStyle/>
          <a:p>
            <a:pPr>
              <a:lnSpc>
                <a:spcPts val="1500"/>
              </a:lnSpc>
              <a:tabLst/>
            </a:pPr>
            <a:r>
              <a:rPr lang="en-US" altLang="zh-CN" sz="1596" dirty="0" smtClean="0">
                <a:solidFill>
                  <a:srgbClr val="FFFFFF"/>
                </a:solidFill>
                <a:latin typeface="Microsoft YaHei UI" pitchFamily="18" charset="0"/>
                <a:cs typeface="Microsoft YaHei UI" pitchFamily="18" charset="0"/>
              </a:rPr>
              <a:t>促发需求</a:t>
            </a:r>
          </a:p>
        </p:txBody>
      </p:sp>
      <p:sp>
        <p:nvSpPr>
          <p:cNvPr id="16" name="TextBox 1"/>
          <p:cNvSpPr txBox="1"/>
          <p:nvPr/>
        </p:nvSpPr>
        <p:spPr>
          <a:xfrm>
            <a:off x="3911600" y="1905000"/>
            <a:ext cx="812800" cy="190500"/>
          </a:xfrm>
          <a:prstGeom prst="rect">
            <a:avLst/>
          </a:prstGeom>
          <a:noFill/>
        </p:spPr>
        <p:txBody>
          <a:bodyPr wrap="none" lIns="0" tIns="0" rIns="0" rtlCol="0">
            <a:spAutoFit/>
          </a:bodyPr>
          <a:lstStyle/>
          <a:p>
            <a:pPr>
              <a:lnSpc>
                <a:spcPts val="1500"/>
              </a:lnSpc>
              <a:tabLst/>
            </a:pPr>
            <a:r>
              <a:rPr lang="en-US" altLang="zh-CN" sz="1596" dirty="0" smtClean="0">
                <a:solidFill>
                  <a:srgbClr val="FFFFFF"/>
                </a:solidFill>
                <a:latin typeface="Microsoft YaHei UI" pitchFamily="18" charset="0"/>
                <a:cs typeface="Microsoft YaHei UI" pitchFamily="18" charset="0"/>
              </a:rPr>
              <a:t>提供方案</a:t>
            </a:r>
          </a:p>
        </p:txBody>
      </p:sp>
      <p:sp>
        <p:nvSpPr>
          <p:cNvPr id="17" name="TextBox 1"/>
          <p:cNvSpPr txBox="1"/>
          <p:nvPr/>
        </p:nvSpPr>
        <p:spPr>
          <a:xfrm>
            <a:off x="5537200" y="1905000"/>
            <a:ext cx="812800" cy="190500"/>
          </a:xfrm>
          <a:prstGeom prst="rect">
            <a:avLst/>
          </a:prstGeom>
          <a:noFill/>
        </p:spPr>
        <p:txBody>
          <a:bodyPr wrap="none" lIns="0" tIns="0" rIns="0" rtlCol="0">
            <a:spAutoFit/>
          </a:bodyPr>
          <a:lstStyle/>
          <a:p>
            <a:pPr>
              <a:lnSpc>
                <a:spcPts val="1500"/>
              </a:lnSpc>
              <a:tabLst/>
            </a:pPr>
            <a:r>
              <a:rPr lang="en-US" altLang="zh-CN" sz="1596" dirty="0" smtClean="0">
                <a:solidFill>
                  <a:srgbClr val="FFFFFF"/>
                </a:solidFill>
                <a:latin typeface="Microsoft YaHei UI" pitchFamily="18" charset="0"/>
                <a:cs typeface="Microsoft YaHei UI" pitchFamily="18" charset="0"/>
              </a:rPr>
              <a:t>异义处理</a:t>
            </a:r>
          </a:p>
        </p:txBody>
      </p:sp>
      <p:sp>
        <p:nvSpPr>
          <p:cNvPr id="18" name="TextBox 1"/>
          <p:cNvSpPr txBox="1"/>
          <p:nvPr/>
        </p:nvSpPr>
        <p:spPr>
          <a:xfrm>
            <a:off x="7289800" y="1943100"/>
            <a:ext cx="406400" cy="190500"/>
          </a:xfrm>
          <a:prstGeom prst="rect">
            <a:avLst/>
          </a:prstGeom>
          <a:noFill/>
        </p:spPr>
        <p:txBody>
          <a:bodyPr wrap="none" lIns="0" tIns="0" rIns="0" rtlCol="0">
            <a:spAutoFit/>
          </a:bodyPr>
          <a:lstStyle/>
          <a:p>
            <a:pPr>
              <a:lnSpc>
                <a:spcPts val="1500"/>
              </a:lnSpc>
              <a:tabLst/>
            </a:pPr>
            <a:r>
              <a:rPr lang="en-US" altLang="zh-CN" sz="1596" dirty="0" smtClean="0">
                <a:solidFill>
                  <a:srgbClr val="FFFFFF"/>
                </a:solidFill>
                <a:latin typeface="Microsoft YaHei UI" pitchFamily="18" charset="0"/>
                <a:cs typeface="Microsoft YaHei UI" pitchFamily="18" charset="0"/>
              </a:rPr>
              <a:t>成交</a:t>
            </a:r>
          </a:p>
        </p:txBody>
      </p:sp>
      <p:sp>
        <p:nvSpPr>
          <p:cNvPr id="19" name="TextBox 1"/>
          <p:cNvSpPr txBox="1"/>
          <p:nvPr/>
        </p:nvSpPr>
        <p:spPr>
          <a:xfrm>
            <a:off x="5372100" y="5486400"/>
            <a:ext cx="3657600" cy="1270000"/>
          </a:xfrm>
          <a:prstGeom prst="rect">
            <a:avLst/>
          </a:prstGeom>
          <a:noFill/>
        </p:spPr>
        <p:txBody>
          <a:bodyPr wrap="none" lIns="0" tIns="0" rIns="0" rtlCol="0">
            <a:spAutoFit/>
          </a:bodyPr>
          <a:lstStyle/>
          <a:p>
            <a:pPr>
              <a:lnSpc>
                <a:spcPts val="2700"/>
              </a:lnSpc>
              <a:tabLst>
                <a:tab pos="3556000" algn="l"/>
              </a:tabLst>
            </a:pPr>
            <a:r>
              <a:rPr lang="en-US" altLang="zh-CN" sz="2795" dirty="0" smtClean="0">
                <a:solidFill>
                  <a:srgbClr val="FFFFFF"/>
                </a:solidFill>
                <a:latin typeface="Microsoft YaHei UI" pitchFamily="18" charset="0"/>
                <a:cs typeface="Microsoft YaHei UI" pitchFamily="18" charset="0"/>
              </a:rPr>
              <a:t>精准营销，创造收入</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200"/>
              </a:lnSpc>
              <a:tabLst>
                <a:tab pos="3556000" algn="l"/>
              </a:tabLst>
            </a:pPr>
            <a:r>
              <a:rPr lang="en-US" altLang="zh-CN" dirty="0" smtClean="0"/>
              <a:t>	</a:t>
            </a:r>
            <a:r>
              <a:rPr lang="en-US" altLang="zh-CN" sz="900" dirty="0" smtClean="0">
                <a:solidFill>
                  <a:srgbClr val="898989"/>
                </a:solidFill>
                <a:latin typeface="Calibri" pitchFamily="18" charset="0"/>
                <a:cs typeface="Calibri" pitchFamily="18" charset="0"/>
              </a:rPr>
              <a:t>40</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051300" y="901700"/>
            <a:ext cx="5092700" cy="5359400"/>
          </a:xfrm>
          <a:prstGeom prst="rect">
            <a:avLst/>
          </a:prstGeom>
          <a:noFill/>
        </p:spPr>
      </p:pic>
      <p:sp>
        <p:nvSpPr>
          <p:cNvPr id="2" name="TextBox 1"/>
          <p:cNvSpPr txBox="1"/>
          <p:nvPr/>
        </p:nvSpPr>
        <p:spPr>
          <a:xfrm>
            <a:off x="546100" y="419100"/>
            <a:ext cx="846386"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目录</a:t>
            </a:r>
          </a:p>
        </p:txBody>
      </p:sp>
      <p:sp>
        <p:nvSpPr>
          <p:cNvPr id="5" name="TextBox 1"/>
          <p:cNvSpPr txBox="1"/>
          <p:nvPr/>
        </p:nvSpPr>
        <p:spPr>
          <a:xfrm>
            <a:off x="1384300" y="1892300"/>
            <a:ext cx="1974900" cy="2803332"/>
          </a:xfrm>
          <a:prstGeom prst="rect">
            <a:avLst/>
          </a:prstGeom>
          <a:noFill/>
        </p:spPr>
        <p:txBody>
          <a:bodyPr wrap="none" lIns="0" tIns="0" rIns="0" rtlCol="0">
            <a:spAutoFit/>
          </a:bodyPr>
          <a:lstStyle/>
          <a:p>
            <a:pPr>
              <a:lnSpc>
                <a:spcPts val="1800"/>
              </a:lnSpc>
              <a:tabLst>
                <a:tab pos="38100" algn="l"/>
              </a:tabLst>
            </a:pPr>
            <a:r>
              <a:rPr lang="en-US" altLang="zh-CN" sz="1403" b="1" dirty="0" smtClean="0">
                <a:solidFill>
                  <a:srgbClr val="3B3838"/>
                </a:solidFill>
                <a:latin typeface="Microsoft YaHei UI" pitchFamily="18" charset="0"/>
                <a:cs typeface="Microsoft YaHei UI" pitchFamily="18" charset="0"/>
              </a:rPr>
              <a:t>语音大数据分析解决方案</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800"/>
              </a:lnSpc>
              <a:tabLst>
                <a:tab pos="38100" algn="l"/>
              </a:tabLst>
            </a:pPr>
            <a:r>
              <a:rPr lang="en-US" altLang="zh-CN" dirty="0" smtClean="0"/>
              <a:t>	</a:t>
            </a:r>
            <a:r>
              <a:rPr lang="en-US" altLang="zh-CN" sz="1403" b="1" dirty="0" smtClean="0">
                <a:solidFill>
                  <a:srgbClr val="0070C0"/>
                </a:solidFill>
                <a:latin typeface="Microsoft YaHei UI" pitchFamily="18" charset="0"/>
                <a:cs typeface="Microsoft YaHei UI" pitchFamily="18" charset="0"/>
              </a:rPr>
              <a:t>产品架构及技术框架</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500"/>
              </a:lnSpc>
              <a:tabLst>
                <a:tab pos="38100" algn="l"/>
              </a:tabLst>
            </a:pPr>
            <a:r>
              <a:rPr lang="en-US" altLang="zh-CN" dirty="0" smtClean="0"/>
              <a:t>	</a:t>
            </a:r>
            <a:r>
              <a:rPr lang="en-US" altLang="zh-CN" sz="1403" b="1" dirty="0" smtClean="0">
                <a:solidFill>
                  <a:srgbClr val="3B3838"/>
                </a:solidFill>
                <a:latin typeface="Microsoft YaHei UI" pitchFamily="18" charset="0"/>
                <a:cs typeface="Microsoft YaHei UI" pitchFamily="18" charset="0"/>
              </a:rPr>
              <a:t>语音大数据行业应用</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400"/>
              </a:lnSpc>
              <a:tabLst>
                <a:tab pos="38100" algn="l"/>
              </a:tabLst>
            </a:pPr>
            <a:r>
              <a:rPr lang="en-US" altLang="zh-CN" sz="1403" b="1" dirty="0" smtClean="0">
                <a:solidFill>
                  <a:srgbClr val="3B3838"/>
                </a:solidFill>
                <a:latin typeface="Microsoft YaHei UI" pitchFamily="18" charset="0"/>
                <a:cs typeface="Microsoft YaHei UI" pitchFamily="18" charset="0"/>
              </a:rPr>
              <a:t>成功案例介绍</a:t>
            </a:r>
          </a:p>
        </p:txBody>
      </p:sp>
      <p:sp>
        <p:nvSpPr>
          <p:cNvPr id="6" name="TextBox 1"/>
          <p:cNvSpPr txBox="1"/>
          <p:nvPr/>
        </p:nvSpPr>
        <p:spPr>
          <a:xfrm>
            <a:off x="850900" y="1841500"/>
            <a:ext cx="541815" cy="2995692"/>
          </a:xfrm>
          <a:prstGeom prst="rect">
            <a:avLst/>
          </a:prstGeom>
          <a:noFill/>
        </p:spPr>
        <p:txBody>
          <a:bodyPr wrap="none" lIns="0" tIns="0" rIns="0" rtlCol="0">
            <a:spAutoFit/>
          </a:bodyPr>
          <a:lstStyle/>
          <a:p>
            <a:pPr>
              <a:lnSpc>
                <a:spcPts val="3600"/>
              </a:lnSpc>
              <a:tabLst/>
            </a:pPr>
            <a:r>
              <a:rPr lang="en-US" altLang="zh-CN" sz="3602" dirty="0" smtClean="0">
                <a:solidFill>
                  <a:srgbClr val="3B3838"/>
                </a:solidFill>
                <a:latin typeface="Microsoft YaHei UI" pitchFamily="18" charset="0"/>
                <a:cs typeface="Microsoft YaHei UI" pitchFamily="18" charset="0"/>
              </a:rPr>
              <a:t>01</a:t>
            </a:r>
          </a:p>
          <a:p>
            <a:pPr>
              <a:lnSpc>
                <a:spcPts val="1000"/>
              </a:lnSpc>
            </a:pPr>
            <a:endParaRPr lang="en-US" altLang="zh-CN" dirty="0" smtClean="0"/>
          </a:p>
          <a:p>
            <a:pPr>
              <a:lnSpc>
                <a:spcPts val="1000"/>
              </a:lnSpc>
            </a:pPr>
            <a:endParaRPr lang="en-US" altLang="zh-CN" dirty="0" smtClean="0"/>
          </a:p>
          <a:p>
            <a:pPr>
              <a:lnSpc>
                <a:spcPts val="4500"/>
              </a:lnSpc>
              <a:tabLst/>
            </a:pPr>
            <a:r>
              <a:rPr lang="en-US" altLang="zh-CN" sz="3602" dirty="0" smtClean="0">
                <a:solidFill>
                  <a:srgbClr val="0070C0"/>
                </a:solidFill>
                <a:latin typeface="Microsoft YaHei UI" pitchFamily="18" charset="0"/>
                <a:cs typeface="Microsoft YaHei UI" pitchFamily="18" charset="0"/>
              </a:rPr>
              <a:t>02</a:t>
            </a:r>
          </a:p>
          <a:p>
            <a:pPr>
              <a:lnSpc>
                <a:spcPts val="1000"/>
              </a:lnSpc>
            </a:pPr>
            <a:endParaRPr lang="en-US" altLang="zh-CN" dirty="0" smtClean="0"/>
          </a:p>
          <a:p>
            <a:pPr>
              <a:lnSpc>
                <a:spcPts val="1000"/>
              </a:lnSpc>
            </a:pPr>
            <a:endParaRPr lang="en-US" altLang="zh-CN" dirty="0" smtClean="0"/>
          </a:p>
          <a:p>
            <a:pPr>
              <a:lnSpc>
                <a:spcPts val="4500"/>
              </a:lnSpc>
              <a:tabLst/>
            </a:pPr>
            <a:r>
              <a:rPr lang="en-US" altLang="zh-CN" sz="3600" dirty="0" smtClean="0">
                <a:solidFill>
                  <a:srgbClr val="3B3838"/>
                </a:solidFill>
                <a:latin typeface="Microsoft YaHei UI" pitchFamily="18" charset="0"/>
                <a:cs typeface="Microsoft YaHei UI" pitchFamily="18" charset="0"/>
              </a:rPr>
              <a:t>03</a:t>
            </a:r>
          </a:p>
          <a:p>
            <a:pPr>
              <a:lnSpc>
                <a:spcPts val="1000"/>
              </a:lnSpc>
            </a:pPr>
            <a:endParaRPr lang="en-US" altLang="zh-CN" dirty="0" smtClean="0"/>
          </a:p>
          <a:p>
            <a:pPr>
              <a:lnSpc>
                <a:spcPts val="1000"/>
              </a:lnSpc>
            </a:pPr>
            <a:endParaRPr lang="en-US" altLang="zh-CN" dirty="0" smtClean="0"/>
          </a:p>
          <a:p>
            <a:pPr>
              <a:lnSpc>
                <a:spcPts val="4400"/>
              </a:lnSpc>
              <a:tabLst/>
            </a:pPr>
            <a:r>
              <a:rPr lang="en-US" altLang="zh-CN" sz="3602" dirty="0" smtClean="0">
                <a:solidFill>
                  <a:srgbClr val="3B3838"/>
                </a:solidFill>
                <a:latin typeface="Microsoft YaHei UI" pitchFamily="18" charset="0"/>
                <a:cs typeface="Microsoft YaHei UI" pitchFamily="18" charset="0"/>
              </a:rPr>
              <a:t>04</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266445" y="1135125"/>
            <a:ext cx="8789416" cy="1282191"/>
          </a:xfrm>
          <a:custGeom>
            <a:avLst/>
            <a:gdLst>
              <a:gd name="connsiteX0" fmla="*/ 6350 w 8789416"/>
              <a:gd name="connsiteY0" fmla="*/ 192786 h 1282191"/>
              <a:gd name="connsiteX1" fmla="*/ 7996935 w 8789416"/>
              <a:gd name="connsiteY1" fmla="*/ 192786 h 1282191"/>
              <a:gd name="connsiteX2" fmla="*/ 7996935 w 8789416"/>
              <a:gd name="connsiteY2" fmla="*/ 6350 h 1282191"/>
              <a:gd name="connsiteX3" fmla="*/ 8783065 w 8789416"/>
              <a:gd name="connsiteY3" fmla="*/ 641096 h 1282191"/>
              <a:gd name="connsiteX4" fmla="*/ 7996935 w 8789416"/>
              <a:gd name="connsiteY4" fmla="*/ 1275841 h 1282191"/>
              <a:gd name="connsiteX5" fmla="*/ 7996935 w 8789416"/>
              <a:gd name="connsiteY5" fmla="*/ 1089406 h 1282191"/>
              <a:gd name="connsiteX6" fmla="*/ 6350 w 8789416"/>
              <a:gd name="connsiteY6" fmla="*/ 1089406 h 1282191"/>
              <a:gd name="connsiteX7" fmla="*/ 6350 w 8789416"/>
              <a:gd name="connsiteY7" fmla="*/ 192786 h 12821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789416" h="1282191">
                <a:moveTo>
                  <a:pt x="6350" y="192786"/>
                </a:moveTo>
                <a:lnTo>
                  <a:pt x="7996935" y="192786"/>
                </a:lnTo>
                <a:lnTo>
                  <a:pt x="7996935" y="6350"/>
                </a:lnTo>
                <a:lnTo>
                  <a:pt x="8783065" y="641096"/>
                </a:lnTo>
                <a:lnTo>
                  <a:pt x="7996935" y="1275841"/>
                </a:lnTo>
                <a:lnTo>
                  <a:pt x="7996935" y="1089406"/>
                </a:lnTo>
                <a:lnTo>
                  <a:pt x="6350" y="1089406"/>
                </a:lnTo>
                <a:lnTo>
                  <a:pt x="6350" y="192786"/>
                </a:lnTo>
              </a:path>
            </a:pathLst>
          </a:custGeom>
          <a:solidFill>
            <a:srgbClr val="000000">
              <a:alpha val="0"/>
            </a:srgbClr>
          </a:solidFill>
          <a:ln w="127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362711" y="1092708"/>
            <a:ext cx="1373124" cy="1304543"/>
          </a:xfrm>
          <a:custGeom>
            <a:avLst/>
            <a:gdLst>
              <a:gd name="connsiteX0" fmla="*/ 19050 w 1373124"/>
              <a:gd name="connsiteY0" fmla="*/ 652271 h 1304543"/>
              <a:gd name="connsiteX1" fmla="*/ 686562 w 1373124"/>
              <a:gd name="connsiteY1" fmla="*/ 19050 h 1304543"/>
              <a:gd name="connsiteX2" fmla="*/ 1354073 w 1373124"/>
              <a:gd name="connsiteY2" fmla="*/ 652271 h 1304543"/>
              <a:gd name="connsiteX3" fmla="*/ 686562 w 1373124"/>
              <a:gd name="connsiteY3" fmla="*/ 1285493 h 1304543"/>
              <a:gd name="connsiteX4" fmla="*/ 19050 w 1373124"/>
              <a:gd name="connsiteY4" fmla="*/ 652271 h 13045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73124" h="1304543">
                <a:moveTo>
                  <a:pt x="19050" y="652271"/>
                </a:moveTo>
                <a:cubicBezTo>
                  <a:pt x="19050" y="302513"/>
                  <a:pt x="317906" y="19050"/>
                  <a:pt x="686562" y="19050"/>
                </a:cubicBezTo>
                <a:cubicBezTo>
                  <a:pt x="1055243" y="19050"/>
                  <a:pt x="1354073" y="302513"/>
                  <a:pt x="1354073" y="652271"/>
                </a:cubicBezTo>
                <a:cubicBezTo>
                  <a:pt x="1354073" y="1002030"/>
                  <a:pt x="1055243" y="1285493"/>
                  <a:pt x="686562" y="1285493"/>
                </a:cubicBezTo>
                <a:cubicBezTo>
                  <a:pt x="317906" y="1285493"/>
                  <a:pt x="19050" y="1002030"/>
                  <a:pt x="19050" y="652271"/>
                </a:cubicBezTo>
              </a:path>
            </a:pathLst>
          </a:custGeom>
          <a:solidFill>
            <a:srgbClr val="000000">
              <a:alpha val="0"/>
            </a:srgbClr>
          </a:solidFill>
          <a:ln w="381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1988820" y="1127760"/>
            <a:ext cx="1374647" cy="1306067"/>
          </a:xfrm>
          <a:custGeom>
            <a:avLst/>
            <a:gdLst>
              <a:gd name="connsiteX0" fmla="*/ 19050 w 1374647"/>
              <a:gd name="connsiteY0" fmla="*/ 653033 h 1306067"/>
              <a:gd name="connsiteX1" fmla="*/ 687323 w 1374647"/>
              <a:gd name="connsiteY1" fmla="*/ 19050 h 1306067"/>
              <a:gd name="connsiteX2" fmla="*/ 1355597 w 1374647"/>
              <a:gd name="connsiteY2" fmla="*/ 653033 h 1306067"/>
              <a:gd name="connsiteX3" fmla="*/ 687323 w 1374647"/>
              <a:gd name="connsiteY3" fmla="*/ 1287017 h 1306067"/>
              <a:gd name="connsiteX4" fmla="*/ 19050 w 1374647"/>
              <a:gd name="connsiteY4" fmla="*/ 653033 h 1306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74647" h="1306067">
                <a:moveTo>
                  <a:pt x="19050" y="653033"/>
                </a:moveTo>
                <a:cubicBezTo>
                  <a:pt x="19050" y="302894"/>
                  <a:pt x="318261" y="19050"/>
                  <a:pt x="687323" y="19050"/>
                </a:cubicBezTo>
                <a:cubicBezTo>
                  <a:pt x="1056385" y="19050"/>
                  <a:pt x="1355597" y="302894"/>
                  <a:pt x="1355597" y="653033"/>
                </a:cubicBezTo>
                <a:cubicBezTo>
                  <a:pt x="1355597" y="1003172"/>
                  <a:pt x="1056385" y="1287017"/>
                  <a:pt x="687323" y="1287017"/>
                </a:cubicBezTo>
                <a:cubicBezTo>
                  <a:pt x="318261" y="1287017"/>
                  <a:pt x="19050" y="1003172"/>
                  <a:pt x="19050" y="653033"/>
                </a:cubicBezTo>
              </a:path>
            </a:pathLst>
          </a:custGeom>
          <a:solidFill>
            <a:srgbClr val="000000">
              <a:alpha val="0"/>
            </a:srgbClr>
          </a:solidFill>
          <a:ln w="381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653028" y="1092708"/>
            <a:ext cx="1373123" cy="1304543"/>
          </a:xfrm>
          <a:custGeom>
            <a:avLst/>
            <a:gdLst>
              <a:gd name="connsiteX0" fmla="*/ 19050 w 1373123"/>
              <a:gd name="connsiteY0" fmla="*/ 652271 h 1304543"/>
              <a:gd name="connsiteX1" fmla="*/ 686561 w 1373123"/>
              <a:gd name="connsiteY1" fmla="*/ 19050 h 1304543"/>
              <a:gd name="connsiteX2" fmla="*/ 1354073 w 1373123"/>
              <a:gd name="connsiteY2" fmla="*/ 652271 h 1304543"/>
              <a:gd name="connsiteX3" fmla="*/ 686561 w 1373123"/>
              <a:gd name="connsiteY3" fmla="*/ 1285493 h 1304543"/>
              <a:gd name="connsiteX4" fmla="*/ 19050 w 1373123"/>
              <a:gd name="connsiteY4" fmla="*/ 652271 h 13045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73123" h="1304543">
                <a:moveTo>
                  <a:pt x="19050" y="652271"/>
                </a:moveTo>
                <a:cubicBezTo>
                  <a:pt x="19050" y="302513"/>
                  <a:pt x="317880" y="19050"/>
                  <a:pt x="686561" y="19050"/>
                </a:cubicBezTo>
                <a:cubicBezTo>
                  <a:pt x="1055242" y="19050"/>
                  <a:pt x="1354073" y="302513"/>
                  <a:pt x="1354073" y="652271"/>
                </a:cubicBezTo>
                <a:cubicBezTo>
                  <a:pt x="1354073" y="1002030"/>
                  <a:pt x="1055242" y="1285493"/>
                  <a:pt x="686561" y="1285493"/>
                </a:cubicBezTo>
                <a:cubicBezTo>
                  <a:pt x="317880" y="1285493"/>
                  <a:pt x="19050" y="1002030"/>
                  <a:pt x="19050" y="652271"/>
                </a:cubicBezTo>
              </a:path>
            </a:pathLst>
          </a:custGeom>
          <a:solidFill>
            <a:srgbClr val="000000">
              <a:alpha val="0"/>
            </a:srgbClr>
          </a:solidFill>
          <a:ln w="381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280659" y="1092708"/>
            <a:ext cx="1373123" cy="1304543"/>
          </a:xfrm>
          <a:custGeom>
            <a:avLst/>
            <a:gdLst>
              <a:gd name="connsiteX0" fmla="*/ 19050 w 1373123"/>
              <a:gd name="connsiteY0" fmla="*/ 652271 h 1304543"/>
              <a:gd name="connsiteX1" fmla="*/ 686561 w 1373123"/>
              <a:gd name="connsiteY1" fmla="*/ 19050 h 1304543"/>
              <a:gd name="connsiteX2" fmla="*/ 1354073 w 1373123"/>
              <a:gd name="connsiteY2" fmla="*/ 652271 h 1304543"/>
              <a:gd name="connsiteX3" fmla="*/ 686561 w 1373123"/>
              <a:gd name="connsiteY3" fmla="*/ 1285493 h 1304543"/>
              <a:gd name="connsiteX4" fmla="*/ 19050 w 1373123"/>
              <a:gd name="connsiteY4" fmla="*/ 652271 h 13045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73123" h="1304543">
                <a:moveTo>
                  <a:pt x="19050" y="652271"/>
                </a:moveTo>
                <a:cubicBezTo>
                  <a:pt x="19050" y="302513"/>
                  <a:pt x="317880" y="19050"/>
                  <a:pt x="686561" y="19050"/>
                </a:cubicBezTo>
                <a:cubicBezTo>
                  <a:pt x="1055243" y="19050"/>
                  <a:pt x="1354073" y="302513"/>
                  <a:pt x="1354073" y="652271"/>
                </a:cubicBezTo>
                <a:cubicBezTo>
                  <a:pt x="1354073" y="1002030"/>
                  <a:pt x="1055243" y="1285493"/>
                  <a:pt x="686561" y="1285493"/>
                </a:cubicBezTo>
                <a:cubicBezTo>
                  <a:pt x="317880" y="1285493"/>
                  <a:pt x="19050" y="1002030"/>
                  <a:pt x="19050" y="652271"/>
                </a:cubicBezTo>
              </a:path>
            </a:pathLst>
          </a:custGeom>
          <a:solidFill>
            <a:srgbClr val="000000">
              <a:alpha val="0"/>
            </a:srgbClr>
          </a:solidFill>
          <a:ln w="381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825995" y="1127760"/>
            <a:ext cx="1374647" cy="1306067"/>
          </a:xfrm>
          <a:custGeom>
            <a:avLst/>
            <a:gdLst>
              <a:gd name="connsiteX0" fmla="*/ 19050 w 1374647"/>
              <a:gd name="connsiteY0" fmla="*/ 653033 h 1306067"/>
              <a:gd name="connsiteX1" fmla="*/ 687323 w 1374647"/>
              <a:gd name="connsiteY1" fmla="*/ 19050 h 1306067"/>
              <a:gd name="connsiteX2" fmla="*/ 1355597 w 1374647"/>
              <a:gd name="connsiteY2" fmla="*/ 653033 h 1306067"/>
              <a:gd name="connsiteX3" fmla="*/ 687323 w 1374647"/>
              <a:gd name="connsiteY3" fmla="*/ 1287017 h 1306067"/>
              <a:gd name="connsiteX4" fmla="*/ 19050 w 1374647"/>
              <a:gd name="connsiteY4" fmla="*/ 653033 h 1306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74647" h="1306067">
                <a:moveTo>
                  <a:pt x="19050" y="653033"/>
                </a:moveTo>
                <a:cubicBezTo>
                  <a:pt x="19050" y="302894"/>
                  <a:pt x="318261" y="19050"/>
                  <a:pt x="687323" y="19050"/>
                </a:cubicBezTo>
                <a:cubicBezTo>
                  <a:pt x="1056385" y="19050"/>
                  <a:pt x="1355597" y="302894"/>
                  <a:pt x="1355597" y="653033"/>
                </a:cubicBezTo>
                <a:cubicBezTo>
                  <a:pt x="1355597" y="1003172"/>
                  <a:pt x="1056385" y="1287017"/>
                  <a:pt x="687323" y="1287017"/>
                </a:cubicBezTo>
                <a:cubicBezTo>
                  <a:pt x="318261" y="1287017"/>
                  <a:pt x="19050" y="1003172"/>
                  <a:pt x="19050" y="653033"/>
                </a:cubicBezTo>
              </a:path>
            </a:pathLst>
          </a:custGeom>
          <a:solidFill>
            <a:srgbClr val="000000">
              <a:alpha val="0"/>
            </a:srgbClr>
          </a:solidFill>
          <a:ln w="38100">
            <a:solidFill>
              <a:srgbClr val="C0C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54000" y="1104900"/>
            <a:ext cx="8801100" cy="4851400"/>
          </a:xfrm>
          <a:prstGeom prst="rect">
            <a:avLst/>
          </a:prstGeom>
          <a:noFill/>
        </p:spPr>
      </p:pic>
      <p:sp>
        <p:nvSpPr>
          <p:cNvPr id="2" name="TextBox 1"/>
          <p:cNvSpPr txBox="1"/>
          <p:nvPr/>
        </p:nvSpPr>
        <p:spPr>
          <a:xfrm>
            <a:off x="622300" y="419100"/>
            <a:ext cx="4299254"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话术标签——自动聚类</a:t>
            </a:r>
          </a:p>
        </p:txBody>
      </p:sp>
      <p:sp>
        <p:nvSpPr>
          <p:cNvPr id="11" name="TextBox 1"/>
          <p:cNvSpPr txBox="1"/>
          <p:nvPr/>
        </p:nvSpPr>
        <p:spPr>
          <a:xfrm>
            <a:off x="8928100" y="6604000"/>
            <a:ext cx="114300" cy="114300"/>
          </a:xfrm>
          <a:prstGeom prst="rect">
            <a:avLst/>
          </a:prstGeom>
          <a:noFill/>
        </p:spPr>
        <p:txBody>
          <a:bodyPr wrap="none" lIns="0" tIns="0" rIns="0" rtlCol="0">
            <a:spAutoFit/>
          </a:bodyPr>
          <a:lstStyle/>
          <a:p>
            <a:pPr>
              <a:lnSpc>
                <a:spcPts val="900"/>
              </a:lnSpc>
              <a:tabLst/>
            </a:pPr>
            <a:r>
              <a:rPr lang="en-US" altLang="zh-CN" sz="900" dirty="0" smtClean="0">
                <a:solidFill>
                  <a:srgbClr val="FFFFFF"/>
                </a:solidFill>
                <a:latin typeface="Calibri" pitchFamily="18" charset="0"/>
                <a:cs typeface="Calibri" pitchFamily="18" charset="0"/>
              </a:rPr>
              <a:t>41</a:t>
            </a:r>
          </a:p>
        </p:txBody>
      </p:sp>
      <p:sp>
        <p:nvSpPr>
          <p:cNvPr id="12" name="TextBox 1"/>
          <p:cNvSpPr txBox="1"/>
          <p:nvPr/>
        </p:nvSpPr>
        <p:spPr>
          <a:xfrm>
            <a:off x="635000" y="1663700"/>
            <a:ext cx="812800" cy="190500"/>
          </a:xfrm>
          <a:prstGeom prst="rect">
            <a:avLst/>
          </a:prstGeom>
          <a:noFill/>
        </p:spPr>
        <p:txBody>
          <a:bodyPr wrap="none" lIns="0" tIns="0" rIns="0" rtlCol="0">
            <a:spAutoFit/>
          </a:bodyPr>
          <a:lstStyle/>
          <a:p>
            <a:pPr>
              <a:lnSpc>
                <a:spcPts val="1500"/>
              </a:lnSpc>
              <a:tabLst/>
            </a:pPr>
            <a:r>
              <a:rPr lang="en-US" altLang="zh-CN" sz="1596" dirty="0" smtClean="0">
                <a:solidFill>
                  <a:srgbClr val="FFFFFF"/>
                </a:solidFill>
                <a:latin typeface="Microsoft YaHei UI" pitchFamily="18" charset="0"/>
                <a:cs typeface="Microsoft YaHei UI" pitchFamily="18" charset="0"/>
              </a:rPr>
              <a:t>建立关系</a:t>
            </a:r>
          </a:p>
        </p:txBody>
      </p:sp>
      <p:sp>
        <p:nvSpPr>
          <p:cNvPr id="13" name="TextBox 1"/>
          <p:cNvSpPr txBox="1"/>
          <p:nvPr/>
        </p:nvSpPr>
        <p:spPr>
          <a:xfrm>
            <a:off x="2260600" y="1701800"/>
            <a:ext cx="812800" cy="190500"/>
          </a:xfrm>
          <a:prstGeom prst="rect">
            <a:avLst/>
          </a:prstGeom>
          <a:noFill/>
        </p:spPr>
        <p:txBody>
          <a:bodyPr wrap="none" lIns="0" tIns="0" rIns="0" rtlCol="0">
            <a:spAutoFit/>
          </a:bodyPr>
          <a:lstStyle/>
          <a:p>
            <a:pPr>
              <a:lnSpc>
                <a:spcPts val="1500"/>
              </a:lnSpc>
              <a:tabLst/>
            </a:pPr>
            <a:r>
              <a:rPr lang="en-US" altLang="zh-CN" sz="1596" dirty="0" smtClean="0">
                <a:solidFill>
                  <a:srgbClr val="FFFFFF"/>
                </a:solidFill>
                <a:latin typeface="Microsoft YaHei UI" pitchFamily="18" charset="0"/>
                <a:cs typeface="Microsoft YaHei UI" pitchFamily="18" charset="0"/>
              </a:rPr>
              <a:t>促发需求</a:t>
            </a:r>
          </a:p>
        </p:txBody>
      </p:sp>
      <p:sp>
        <p:nvSpPr>
          <p:cNvPr id="14" name="TextBox 1"/>
          <p:cNvSpPr txBox="1"/>
          <p:nvPr/>
        </p:nvSpPr>
        <p:spPr>
          <a:xfrm>
            <a:off x="3924300" y="1663700"/>
            <a:ext cx="812800" cy="190500"/>
          </a:xfrm>
          <a:prstGeom prst="rect">
            <a:avLst/>
          </a:prstGeom>
          <a:noFill/>
        </p:spPr>
        <p:txBody>
          <a:bodyPr wrap="none" lIns="0" tIns="0" rIns="0" rtlCol="0">
            <a:spAutoFit/>
          </a:bodyPr>
          <a:lstStyle/>
          <a:p>
            <a:pPr>
              <a:lnSpc>
                <a:spcPts val="1500"/>
              </a:lnSpc>
              <a:tabLst/>
            </a:pPr>
            <a:r>
              <a:rPr lang="en-US" altLang="zh-CN" sz="1596" dirty="0" smtClean="0">
                <a:solidFill>
                  <a:srgbClr val="FFFFFF"/>
                </a:solidFill>
                <a:latin typeface="Microsoft YaHei UI" pitchFamily="18" charset="0"/>
                <a:cs typeface="Microsoft YaHei UI" pitchFamily="18" charset="0"/>
              </a:rPr>
              <a:t>提供方案</a:t>
            </a:r>
          </a:p>
        </p:txBody>
      </p:sp>
      <p:sp>
        <p:nvSpPr>
          <p:cNvPr id="15" name="TextBox 1"/>
          <p:cNvSpPr txBox="1"/>
          <p:nvPr/>
        </p:nvSpPr>
        <p:spPr>
          <a:xfrm>
            <a:off x="5549900" y="1663700"/>
            <a:ext cx="812800" cy="190500"/>
          </a:xfrm>
          <a:prstGeom prst="rect">
            <a:avLst/>
          </a:prstGeom>
          <a:noFill/>
        </p:spPr>
        <p:txBody>
          <a:bodyPr wrap="none" lIns="0" tIns="0" rIns="0" rtlCol="0">
            <a:spAutoFit/>
          </a:bodyPr>
          <a:lstStyle/>
          <a:p>
            <a:pPr>
              <a:lnSpc>
                <a:spcPts val="1500"/>
              </a:lnSpc>
              <a:tabLst/>
            </a:pPr>
            <a:r>
              <a:rPr lang="en-US" altLang="zh-CN" sz="1596" dirty="0" smtClean="0">
                <a:solidFill>
                  <a:srgbClr val="FFFFFF"/>
                </a:solidFill>
                <a:latin typeface="Microsoft YaHei UI" pitchFamily="18" charset="0"/>
                <a:cs typeface="Microsoft YaHei UI" pitchFamily="18" charset="0"/>
              </a:rPr>
              <a:t>异义处理</a:t>
            </a:r>
          </a:p>
        </p:txBody>
      </p:sp>
      <p:sp>
        <p:nvSpPr>
          <p:cNvPr id="16" name="TextBox 1"/>
          <p:cNvSpPr txBox="1"/>
          <p:nvPr/>
        </p:nvSpPr>
        <p:spPr>
          <a:xfrm>
            <a:off x="7302500" y="1701800"/>
            <a:ext cx="406400" cy="190500"/>
          </a:xfrm>
          <a:prstGeom prst="rect">
            <a:avLst/>
          </a:prstGeom>
          <a:noFill/>
        </p:spPr>
        <p:txBody>
          <a:bodyPr wrap="none" lIns="0" tIns="0" rIns="0" rtlCol="0">
            <a:spAutoFit/>
          </a:bodyPr>
          <a:lstStyle/>
          <a:p>
            <a:pPr>
              <a:lnSpc>
                <a:spcPts val="1500"/>
              </a:lnSpc>
              <a:tabLst/>
            </a:pPr>
            <a:r>
              <a:rPr lang="en-US" altLang="zh-CN" sz="1596" dirty="0" smtClean="0">
                <a:solidFill>
                  <a:srgbClr val="FFFFFF"/>
                </a:solidFill>
                <a:latin typeface="Microsoft YaHei UI" pitchFamily="18" charset="0"/>
                <a:cs typeface="Microsoft YaHei UI" pitchFamily="18" charset="0"/>
              </a:rPr>
              <a:t>成交</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444500"/>
            <a:ext cx="7489230" cy="1136208"/>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用户聚类说明</a:t>
            </a:r>
          </a:p>
          <a:p>
            <a:pPr>
              <a:lnSpc>
                <a:spcPts val="1000"/>
              </a:lnSpc>
            </a:pPr>
            <a:endParaRPr lang="en-US" altLang="zh-CN" dirty="0" smtClean="0"/>
          </a:p>
          <a:p>
            <a:pPr>
              <a:lnSpc>
                <a:spcPts val="1000"/>
              </a:lnSpc>
            </a:pPr>
            <a:endParaRPr lang="en-US" altLang="zh-CN" dirty="0" smtClean="0"/>
          </a:p>
          <a:p>
            <a:pPr>
              <a:lnSpc>
                <a:spcPts val="3200"/>
              </a:lnSpc>
              <a:tabLst/>
            </a:pPr>
            <a:r>
              <a:rPr lang="en-US" altLang="zh-CN" sz="2004" dirty="0" smtClean="0">
                <a:solidFill>
                  <a:srgbClr val="000000"/>
                </a:solidFill>
                <a:latin typeface="Times New Roman" pitchFamily="18" charset="0"/>
                <a:cs typeface="Times New Roman" pitchFamily="18" charset="0"/>
              </a:rPr>
              <a:t>•</a:t>
            </a:r>
            <a:r>
              <a:rPr lang="en-US" altLang="zh-CN" sz="2004" dirty="0" smtClean="0">
                <a:latin typeface="Times New Roman" pitchFamily="18" charset="0"/>
                <a:cs typeface="Times New Roman" pitchFamily="18" charset="0"/>
              </a:rPr>
              <a:t> </a:t>
            </a:r>
            <a:r>
              <a:rPr lang="en-US" altLang="zh-CN" sz="2004" dirty="0" smtClean="0">
                <a:solidFill>
                  <a:srgbClr val="000000"/>
                </a:solidFill>
                <a:latin typeface="Microsoft YaHei UI" pitchFamily="18" charset="0"/>
                <a:cs typeface="Microsoft YaHei UI" pitchFamily="18" charset="0"/>
              </a:rPr>
              <a:t>根据每个用户身上的不同标签，将他们分成不同组，是为</a:t>
            </a:r>
            <a:r>
              <a:rPr lang="en-US" altLang="zh-CN" sz="1800" b="1" dirty="0" smtClean="0">
                <a:solidFill>
                  <a:srgbClr val="FF0000"/>
                </a:solidFill>
                <a:latin typeface="Microsoft YaHei UI" pitchFamily="18" charset="0"/>
                <a:cs typeface="Microsoft YaHei UI" pitchFamily="18" charset="0"/>
              </a:rPr>
              <a:t>用户聚类</a:t>
            </a:r>
          </a:p>
        </p:txBody>
      </p:sp>
      <p:sp>
        <p:nvSpPr>
          <p:cNvPr id="4" name="TextBox 1"/>
          <p:cNvSpPr txBox="1"/>
          <p:nvPr/>
        </p:nvSpPr>
        <p:spPr>
          <a:xfrm>
            <a:off x="8928100" y="6604000"/>
            <a:ext cx="114300" cy="114300"/>
          </a:xfrm>
          <a:prstGeom prst="rect">
            <a:avLst/>
          </a:prstGeom>
          <a:noFill/>
        </p:spPr>
        <p:txBody>
          <a:bodyPr wrap="none" lIns="0" tIns="0" rIns="0" rtlCol="0">
            <a:spAutoFit/>
          </a:bodyPr>
          <a:lstStyle/>
          <a:p>
            <a:pPr>
              <a:lnSpc>
                <a:spcPts val="900"/>
              </a:lnSpc>
              <a:tabLst/>
            </a:pPr>
            <a:r>
              <a:rPr lang="en-US" altLang="zh-CN" sz="900" dirty="0" smtClean="0">
                <a:solidFill>
                  <a:srgbClr val="FFFFFF"/>
                </a:solidFill>
                <a:latin typeface="Calibri" pitchFamily="18" charset="0"/>
                <a:cs typeface="Calibri" pitchFamily="18" charset="0"/>
              </a:rPr>
              <a:t>42</a:t>
            </a:r>
          </a:p>
        </p:txBody>
      </p:sp>
      <p:sp>
        <p:nvSpPr>
          <p:cNvPr id="5" name="TextBox 1"/>
          <p:cNvSpPr txBox="1"/>
          <p:nvPr/>
        </p:nvSpPr>
        <p:spPr>
          <a:xfrm>
            <a:off x="2032000" y="5676900"/>
            <a:ext cx="457200" cy="190500"/>
          </a:xfrm>
          <a:prstGeom prst="rect">
            <a:avLst/>
          </a:prstGeom>
          <a:noFill/>
        </p:spPr>
        <p:txBody>
          <a:bodyPr wrap="none" lIns="0" tIns="0" rIns="0" rtlCol="0">
            <a:spAutoFit/>
          </a:bodyPr>
          <a:lstStyle/>
          <a:p>
            <a:pPr>
              <a:lnSpc>
                <a:spcPts val="1500"/>
              </a:lnSpc>
              <a:tabLst/>
            </a:pPr>
            <a:r>
              <a:rPr lang="en-US" altLang="zh-CN" sz="1200" dirty="0" smtClean="0">
                <a:solidFill>
                  <a:srgbClr val="FFFFFF"/>
                </a:solidFill>
                <a:latin typeface="Microsoft YaHei UI" pitchFamily="18" charset="0"/>
                <a:cs typeface="Microsoft YaHei UI" pitchFamily="18" charset="0"/>
              </a:rPr>
              <a:t>提问型</a:t>
            </a:r>
          </a:p>
        </p:txBody>
      </p:sp>
      <p:sp>
        <p:nvSpPr>
          <p:cNvPr id="6" name="TextBox 1"/>
          <p:cNvSpPr txBox="1"/>
          <p:nvPr/>
        </p:nvSpPr>
        <p:spPr>
          <a:xfrm>
            <a:off x="3225800" y="5676900"/>
            <a:ext cx="457200" cy="190500"/>
          </a:xfrm>
          <a:prstGeom prst="rect">
            <a:avLst/>
          </a:prstGeom>
          <a:noFill/>
        </p:spPr>
        <p:txBody>
          <a:bodyPr wrap="none" lIns="0" tIns="0" rIns="0" rtlCol="0">
            <a:spAutoFit/>
          </a:bodyPr>
          <a:lstStyle/>
          <a:p>
            <a:pPr>
              <a:lnSpc>
                <a:spcPts val="1500"/>
              </a:lnSpc>
              <a:tabLst/>
            </a:pPr>
            <a:r>
              <a:rPr lang="en-US" altLang="zh-CN" sz="1200" dirty="0" smtClean="0">
                <a:solidFill>
                  <a:srgbClr val="FFFFFF"/>
                </a:solidFill>
                <a:latin typeface="Microsoft YaHei UI" pitchFamily="18" charset="0"/>
                <a:cs typeface="Microsoft YaHei UI" pitchFamily="18" charset="0"/>
              </a:rPr>
              <a:t>遗忘型</a:t>
            </a:r>
          </a:p>
        </p:txBody>
      </p:sp>
      <p:sp>
        <p:nvSpPr>
          <p:cNvPr id="7" name="TextBox 1"/>
          <p:cNvSpPr txBox="1"/>
          <p:nvPr/>
        </p:nvSpPr>
        <p:spPr>
          <a:xfrm>
            <a:off x="4419600" y="5676900"/>
            <a:ext cx="457200" cy="190500"/>
          </a:xfrm>
          <a:prstGeom prst="rect">
            <a:avLst/>
          </a:prstGeom>
          <a:noFill/>
        </p:spPr>
        <p:txBody>
          <a:bodyPr wrap="none" lIns="0" tIns="0" rIns="0" rtlCol="0">
            <a:spAutoFit/>
          </a:bodyPr>
          <a:lstStyle/>
          <a:p>
            <a:pPr>
              <a:lnSpc>
                <a:spcPts val="1500"/>
              </a:lnSpc>
              <a:tabLst/>
            </a:pPr>
            <a:r>
              <a:rPr lang="en-US" altLang="zh-CN" sz="1200" dirty="0" smtClean="0">
                <a:solidFill>
                  <a:srgbClr val="FFFFFF"/>
                </a:solidFill>
                <a:latin typeface="Microsoft YaHei UI" pitchFamily="18" charset="0"/>
                <a:cs typeface="Microsoft YaHei UI" pitchFamily="18" charset="0"/>
              </a:rPr>
              <a:t>犹豫型</a:t>
            </a:r>
          </a:p>
        </p:txBody>
      </p:sp>
      <p:sp>
        <p:nvSpPr>
          <p:cNvPr id="8" name="TextBox 1"/>
          <p:cNvSpPr txBox="1"/>
          <p:nvPr/>
        </p:nvSpPr>
        <p:spPr>
          <a:xfrm>
            <a:off x="5600700" y="5676900"/>
            <a:ext cx="457200" cy="190500"/>
          </a:xfrm>
          <a:prstGeom prst="rect">
            <a:avLst/>
          </a:prstGeom>
          <a:noFill/>
        </p:spPr>
        <p:txBody>
          <a:bodyPr wrap="none" lIns="0" tIns="0" rIns="0" rtlCol="0">
            <a:spAutoFit/>
          </a:bodyPr>
          <a:lstStyle/>
          <a:p>
            <a:pPr>
              <a:lnSpc>
                <a:spcPts val="1500"/>
              </a:lnSpc>
              <a:tabLst/>
            </a:pPr>
            <a:r>
              <a:rPr lang="en-US" altLang="zh-CN" sz="1200" dirty="0" smtClean="0">
                <a:solidFill>
                  <a:srgbClr val="FFFFFF"/>
                </a:solidFill>
                <a:latin typeface="Microsoft YaHei UI" pitchFamily="18" charset="0"/>
                <a:cs typeface="Microsoft YaHei UI" pitchFamily="18" charset="0"/>
              </a:rPr>
              <a:t>促销型</a:t>
            </a:r>
          </a:p>
        </p:txBody>
      </p:sp>
      <p:sp>
        <p:nvSpPr>
          <p:cNvPr id="9" name="TextBox 1"/>
          <p:cNvSpPr txBox="1"/>
          <p:nvPr/>
        </p:nvSpPr>
        <p:spPr>
          <a:xfrm>
            <a:off x="6807200" y="5676900"/>
            <a:ext cx="419100" cy="190500"/>
          </a:xfrm>
          <a:prstGeom prst="rect">
            <a:avLst/>
          </a:prstGeom>
          <a:noFill/>
        </p:spPr>
        <p:txBody>
          <a:bodyPr wrap="none" lIns="0" tIns="0" rIns="0" rtlCol="0">
            <a:spAutoFit/>
          </a:bodyPr>
          <a:lstStyle/>
          <a:p>
            <a:pPr>
              <a:lnSpc>
                <a:spcPts val="1500"/>
              </a:lnSpc>
              <a:tabLst/>
            </a:pPr>
            <a:r>
              <a:rPr lang="en-US" altLang="zh-CN" sz="1200" dirty="0" smtClean="0">
                <a:solidFill>
                  <a:srgbClr val="FFFFFF"/>
                </a:solidFill>
                <a:latin typeface="Microsoft YaHei UI" pitchFamily="18" charset="0"/>
                <a:cs typeface="Microsoft YaHei UI" pitchFamily="18" charset="0"/>
              </a:rPr>
              <a:t>等等…</a:t>
            </a:r>
          </a:p>
        </p:txBody>
      </p:sp>
      <p:pic>
        <p:nvPicPr>
          <p:cNvPr id="10" name="图片 9"/>
          <p:cNvPicPr>
            <a:picLocks noChangeAspect="1"/>
          </p:cNvPicPr>
          <p:nvPr/>
        </p:nvPicPr>
        <p:blipFill>
          <a:blip r:embed="rId2"/>
          <a:stretch>
            <a:fillRect/>
          </a:stretch>
        </p:blipFill>
        <p:spPr>
          <a:xfrm>
            <a:off x="1060450" y="2260600"/>
            <a:ext cx="6718300" cy="36068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28100" y="6604000"/>
            <a:ext cx="114300" cy="114300"/>
          </a:xfrm>
          <a:prstGeom prst="rect">
            <a:avLst/>
          </a:prstGeom>
          <a:noFill/>
        </p:spPr>
        <p:txBody>
          <a:bodyPr wrap="none" lIns="0" tIns="0" rIns="0" rtlCol="0">
            <a:spAutoFit/>
          </a:bodyPr>
          <a:lstStyle/>
          <a:p>
            <a:pPr>
              <a:lnSpc>
                <a:spcPts val="900"/>
              </a:lnSpc>
              <a:tabLst/>
            </a:pPr>
            <a:r>
              <a:rPr lang="en-US" altLang="zh-CN" sz="900" dirty="0" smtClean="0">
                <a:solidFill>
                  <a:srgbClr val="FFFFFF"/>
                </a:solidFill>
                <a:latin typeface="Calibri" pitchFamily="18" charset="0"/>
                <a:cs typeface="Calibri" pitchFamily="18" charset="0"/>
              </a:rPr>
              <a:t>43</a:t>
            </a:r>
          </a:p>
        </p:txBody>
      </p:sp>
      <p:sp>
        <p:nvSpPr>
          <p:cNvPr id="4" name="TextBox 1"/>
          <p:cNvSpPr txBox="1"/>
          <p:nvPr/>
        </p:nvSpPr>
        <p:spPr>
          <a:xfrm>
            <a:off x="2806700" y="2959100"/>
            <a:ext cx="457200" cy="2692400"/>
          </a:xfrm>
          <a:prstGeom prst="rect">
            <a:avLst/>
          </a:prstGeom>
          <a:noFill/>
        </p:spPr>
        <p:txBody>
          <a:bodyPr wrap="none" lIns="0" tIns="0" rIns="0" rtlCol="0">
            <a:spAutoFit/>
          </a:bodyPr>
          <a:lstStyle/>
          <a:p>
            <a:pPr>
              <a:lnSpc>
                <a:spcPts val="1200"/>
              </a:lnSpc>
              <a:tabLst/>
            </a:pPr>
            <a:r>
              <a:rPr lang="en-US" altLang="zh-CN" sz="1200" dirty="0" smtClean="0">
                <a:solidFill>
                  <a:srgbClr val="FFFFFF"/>
                </a:solidFill>
                <a:latin typeface="Microsoft YaHei UI" pitchFamily="18" charset="0"/>
                <a:cs typeface="Microsoft YaHei UI" pitchFamily="18" charset="0"/>
              </a:rPr>
              <a:t>提问型</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pPr>
            <a:r>
              <a:rPr lang="en-US" altLang="zh-CN" sz="1200" dirty="0" smtClean="0">
                <a:solidFill>
                  <a:srgbClr val="FFFFFF"/>
                </a:solidFill>
                <a:latin typeface="Microsoft YaHei UI" pitchFamily="18" charset="0"/>
                <a:cs typeface="Microsoft YaHei UI" pitchFamily="18" charset="0"/>
              </a:rPr>
              <a:t>遗忘型</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800"/>
              </a:lnSpc>
              <a:tabLst/>
            </a:pPr>
            <a:r>
              <a:rPr lang="en-US" altLang="zh-CN" sz="1202" dirty="0" smtClean="0">
                <a:solidFill>
                  <a:srgbClr val="FFFFFF"/>
                </a:solidFill>
                <a:latin typeface="Microsoft YaHei UI" pitchFamily="18" charset="0"/>
                <a:cs typeface="Microsoft YaHei UI" pitchFamily="18" charset="0"/>
              </a:rPr>
              <a:t>促销型</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pPr>
            <a:r>
              <a:rPr lang="en-US" altLang="zh-CN" sz="1200" dirty="0" smtClean="0">
                <a:solidFill>
                  <a:srgbClr val="FFFFFF"/>
                </a:solidFill>
                <a:latin typeface="Microsoft YaHei UI" pitchFamily="18" charset="0"/>
                <a:cs typeface="Microsoft YaHei UI" pitchFamily="18" charset="0"/>
              </a:rPr>
              <a:t>犹豫型</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pPr>
            <a:r>
              <a:rPr lang="en-US" altLang="zh-CN" sz="1200" dirty="0" smtClean="0">
                <a:solidFill>
                  <a:srgbClr val="FFFFFF"/>
                </a:solidFill>
                <a:latin typeface="Microsoft YaHei UI" pitchFamily="18" charset="0"/>
                <a:cs typeface="Microsoft YaHei UI" pitchFamily="18" charset="0"/>
              </a:rPr>
              <a:t>等等…</a:t>
            </a:r>
          </a:p>
        </p:txBody>
      </p:sp>
      <p:sp>
        <p:nvSpPr>
          <p:cNvPr id="5" name="TextBox 1"/>
          <p:cNvSpPr txBox="1"/>
          <p:nvPr/>
        </p:nvSpPr>
        <p:spPr>
          <a:xfrm>
            <a:off x="4140200" y="2959100"/>
            <a:ext cx="2286000" cy="2692400"/>
          </a:xfrm>
          <a:prstGeom prst="rect">
            <a:avLst/>
          </a:prstGeom>
          <a:noFill/>
        </p:spPr>
        <p:txBody>
          <a:bodyPr wrap="none" lIns="0" tIns="0" rIns="0" rtlCol="0">
            <a:spAutoFit/>
          </a:bodyPr>
          <a:lstStyle/>
          <a:p>
            <a:pPr>
              <a:lnSpc>
                <a:spcPts val="1200"/>
              </a:lnSpc>
              <a:tabLst>
                <a:tab pos="850900" algn="l"/>
              </a:tabLst>
            </a:pPr>
            <a:r>
              <a:rPr lang="en-US" altLang="zh-CN" sz="1202" dirty="0" smtClean="0">
                <a:solidFill>
                  <a:srgbClr val="FFFFFF"/>
                </a:solidFill>
                <a:latin typeface="Microsoft YaHei UI" pitchFamily="18" charset="0"/>
                <a:cs typeface="Microsoft YaHei UI" pitchFamily="18" charset="0"/>
              </a:rPr>
              <a:t>解答客户疑问，打消客户疑虑</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100"/>
              </a:lnSpc>
              <a:tabLst>
                <a:tab pos="850900" algn="l"/>
              </a:tabLst>
            </a:pPr>
            <a:r>
              <a:rPr lang="en-US" altLang="zh-CN" sz="1200" dirty="0" smtClean="0">
                <a:solidFill>
                  <a:srgbClr val="FFFFFF"/>
                </a:solidFill>
                <a:latin typeface="Microsoft YaHei UI" pitchFamily="18" charset="0"/>
                <a:cs typeface="Microsoft YaHei UI" pitchFamily="18" charset="0"/>
              </a:rPr>
              <a:t>提供短信、邮件等温馨提醒服务</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800"/>
              </a:lnSpc>
              <a:tabLst>
                <a:tab pos="850900" algn="l"/>
              </a:tabLst>
            </a:pPr>
            <a:r>
              <a:rPr lang="en-US" altLang="zh-CN" sz="1200" dirty="0" smtClean="0">
                <a:solidFill>
                  <a:srgbClr val="FFFFFF"/>
                </a:solidFill>
                <a:latin typeface="Microsoft YaHei UI" pitchFamily="18" charset="0"/>
                <a:cs typeface="Microsoft YaHei UI" pitchFamily="18" charset="0"/>
              </a:rPr>
              <a:t>强调是特别促销，赠品价值的稀缺</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900"/>
              </a:lnSpc>
              <a:tabLst>
                <a:tab pos="850900" algn="l"/>
              </a:tabLst>
            </a:pPr>
            <a:r>
              <a:rPr lang="en-US" altLang="zh-CN" sz="1202" dirty="0" smtClean="0">
                <a:solidFill>
                  <a:srgbClr val="FFFFFF"/>
                </a:solidFill>
                <a:latin typeface="Microsoft YaHei UI" pitchFamily="18" charset="0"/>
                <a:cs typeface="Microsoft YaHei UI" pitchFamily="18" charset="0"/>
              </a:rPr>
              <a:t>主动联系，缩短客户犹豫期</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000"/>
              </a:lnSpc>
              <a:tabLst>
                <a:tab pos="850900" algn="l"/>
              </a:tabLst>
            </a:pPr>
            <a:r>
              <a:rPr lang="en-US" altLang="zh-CN" dirty="0" smtClean="0"/>
              <a:t>	</a:t>
            </a:r>
            <a:r>
              <a:rPr lang="en-US" altLang="zh-CN" sz="1200" dirty="0" smtClean="0">
                <a:solidFill>
                  <a:srgbClr val="FFFFFF"/>
                </a:solidFill>
                <a:latin typeface="Microsoft YaHei UI" pitchFamily="18" charset="0"/>
                <a:cs typeface="Microsoft YaHei UI" pitchFamily="18" charset="0"/>
              </a:rPr>
              <a:t>……</a:t>
            </a:r>
          </a:p>
        </p:txBody>
      </p:sp>
      <p:sp>
        <p:nvSpPr>
          <p:cNvPr id="6" name="TextBox 1"/>
          <p:cNvSpPr txBox="1"/>
          <p:nvPr/>
        </p:nvSpPr>
        <p:spPr>
          <a:xfrm>
            <a:off x="622300" y="469900"/>
            <a:ext cx="2539157" cy="725840"/>
          </a:xfrm>
          <a:prstGeom prst="rect">
            <a:avLst/>
          </a:prstGeom>
          <a:noFill/>
        </p:spPr>
        <p:txBody>
          <a:bodyPr wrap="none" lIns="0" tIns="0" rIns="0" rtlCol="0">
            <a:spAutoFit/>
          </a:bodyPr>
          <a:lstStyle/>
          <a:p>
            <a:pPr>
              <a:lnSpc>
                <a:spcPts val="3300"/>
              </a:lnSpc>
              <a:tabLst>
                <a:tab pos="4025900" algn="l"/>
              </a:tabLst>
            </a:pPr>
            <a:r>
              <a:rPr lang="en-US" altLang="zh-CN" sz="3300" dirty="0" smtClean="0">
                <a:solidFill>
                  <a:srgbClr val="0070C0"/>
                </a:solidFill>
                <a:latin typeface="Microsoft YaHei UI" pitchFamily="18" charset="0"/>
                <a:cs typeface="Microsoft YaHei UI" pitchFamily="18" charset="0"/>
              </a:rPr>
              <a:t>用户细分说明</a:t>
            </a:r>
          </a:p>
          <a:p>
            <a:pPr>
              <a:lnSpc>
                <a:spcPts val="1000"/>
              </a:lnSpc>
            </a:pPr>
            <a:endParaRPr lang="en-US" altLang="zh-CN" dirty="0" smtClean="0"/>
          </a:p>
          <a:p>
            <a:pPr>
              <a:lnSpc>
                <a:spcPts val="1000"/>
              </a:lnSpc>
            </a:pPr>
            <a:endParaRPr lang="en-US" altLang="zh-CN" dirty="0" smtClean="0"/>
          </a:p>
        </p:txBody>
      </p:sp>
      <p:pic>
        <p:nvPicPr>
          <p:cNvPr id="7" name="图片 6"/>
          <p:cNvPicPr>
            <a:picLocks noChangeAspect="1"/>
          </p:cNvPicPr>
          <p:nvPr/>
        </p:nvPicPr>
        <p:blipFill>
          <a:blip r:embed="rId2"/>
          <a:stretch>
            <a:fillRect/>
          </a:stretch>
        </p:blipFill>
        <p:spPr>
          <a:xfrm>
            <a:off x="914400" y="1828800"/>
            <a:ext cx="6718300" cy="39624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051300" y="901700"/>
            <a:ext cx="5092700" cy="5359400"/>
          </a:xfrm>
          <a:prstGeom prst="rect">
            <a:avLst/>
          </a:prstGeom>
          <a:noFill/>
        </p:spPr>
      </p:pic>
      <p:sp>
        <p:nvSpPr>
          <p:cNvPr id="2" name="TextBox 1"/>
          <p:cNvSpPr txBox="1"/>
          <p:nvPr/>
        </p:nvSpPr>
        <p:spPr>
          <a:xfrm>
            <a:off x="546100" y="419100"/>
            <a:ext cx="846386"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目录</a:t>
            </a:r>
          </a:p>
        </p:txBody>
      </p:sp>
      <p:sp>
        <p:nvSpPr>
          <p:cNvPr id="5" name="TextBox 1"/>
          <p:cNvSpPr txBox="1"/>
          <p:nvPr/>
        </p:nvSpPr>
        <p:spPr>
          <a:xfrm>
            <a:off x="1384300" y="1905000"/>
            <a:ext cx="1974900" cy="2816156"/>
          </a:xfrm>
          <a:prstGeom prst="rect">
            <a:avLst/>
          </a:prstGeom>
          <a:noFill/>
        </p:spPr>
        <p:txBody>
          <a:bodyPr wrap="none" lIns="0" tIns="0" rIns="0" rtlCol="0">
            <a:spAutoFit/>
          </a:bodyPr>
          <a:lstStyle/>
          <a:p>
            <a:pPr>
              <a:lnSpc>
                <a:spcPts val="1800"/>
              </a:lnSpc>
              <a:tabLst>
                <a:tab pos="38100" algn="l"/>
              </a:tabLst>
            </a:pPr>
            <a:r>
              <a:rPr lang="en-US" altLang="zh-CN" sz="1403" b="1" dirty="0" smtClean="0">
                <a:solidFill>
                  <a:srgbClr val="3B3838"/>
                </a:solidFill>
                <a:latin typeface="Microsoft YaHei UI" pitchFamily="18" charset="0"/>
                <a:cs typeface="Microsoft YaHei UI" pitchFamily="18" charset="0"/>
              </a:rPr>
              <a:t>语音大数据分析解决方案</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700"/>
              </a:lnSpc>
              <a:tabLst>
                <a:tab pos="38100" algn="l"/>
              </a:tabLst>
            </a:pPr>
            <a:r>
              <a:rPr lang="en-US" altLang="zh-CN" dirty="0" smtClean="0"/>
              <a:t>	</a:t>
            </a:r>
            <a:r>
              <a:rPr lang="en-US" altLang="zh-CN" sz="1403" b="1" dirty="0" smtClean="0">
                <a:solidFill>
                  <a:srgbClr val="3B3838"/>
                </a:solidFill>
                <a:latin typeface="Microsoft YaHei UI" pitchFamily="18" charset="0"/>
                <a:cs typeface="Microsoft YaHei UI" pitchFamily="18" charset="0"/>
              </a:rPr>
              <a:t>产品架构及技术框架</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600"/>
              </a:lnSpc>
              <a:tabLst>
                <a:tab pos="38100" algn="l"/>
              </a:tabLst>
            </a:pPr>
            <a:r>
              <a:rPr lang="en-US" altLang="zh-CN" dirty="0" smtClean="0"/>
              <a:t>	</a:t>
            </a:r>
            <a:r>
              <a:rPr lang="en-US" altLang="zh-CN" sz="1403" b="1" dirty="0" smtClean="0">
                <a:solidFill>
                  <a:srgbClr val="3B3838"/>
                </a:solidFill>
                <a:latin typeface="Microsoft YaHei UI" pitchFamily="18" charset="0"/>
                <a:cs typeface="Microsoft YaHei UI" pitchFamily="18" charset="0"/>
              </a:rPr>
              <a:t>语音大数据行业应用</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500"/>
              </a:lnSpc>
              <a:tabLst>
                <a:tab pos="38100" algn="l"/>
              </a:tabLst>
            </a:pPr>
            <a:r>
              <a:rPr lang="en-US" altLang="zh-CN" sz="1403" b="1" dirty="0" smtClean="0">
                <a:solidFill>
                  <a:srgbClr val="0070C0"/>
                </a:solidFill>
                <a:latin typeface="Microsoft YaHei UI" pitchFamily="18" charset="0"/>
                <a:cs typeface="Microsoft YaHei UI" pitchFamily="18" charset="0"/>
              </a:rPr>
              <a:t>成功案例介绍</a:t>
            </a:r>
          </a:p>
        </p:txBody>
      </p:sp>
      <p:sp>
        <p:nvSpPr>
          <p:cNvPr id="6" name="TextBox 1"/>
          <p:cNvSpPr txBox="1"/>
          <p:nvPr/>
        </p:nvSpPr>
        <p:spPr>
          <a:xfrm>
            <a:off x="850900" y="1841500"/>
            <a:ext cx="541815" cy="2995692"/>
          </a:xfrm>
          <a:prstGeom prst="rect">
            <a:avLst/>
          </a:prstGeom>
          <a:noFill/>
        </p:spPr>
        <p:txBody>
          <a:bodyPr wrap="none" lIns="0" tIns="0" rIns="0" rtlCol="0">
            <a:spAutoFit/>
          </a:bodyPr>
          <a:lstStyle/>
          <a:p>
            <a:pPr>
              <a:lnSpc>
                <a:spcPts val="3600"/>
              </a:lnSpc>
              <a:tabLst/>
            </a:pPr>
            <a:r>
              <a:rPr lang="en-US" altLang="zh-CN" sz="3602" dirty="0" smtClean="0">
                <a:solidFill>
                  <a:srgbClr val="3B3838"/>
                </a:solidFill>
                <a:latin typeface="Microsoft YaHei UI" pitchFamily="18" charset="0"/>
                <a:cs typeface="Microsoft YaHei UI" pitchFamily="18" charset="0"/>
              </a:rPr>
              <a:t>01</a:t>
            </a:r>
          </a:p>
          <a:p>
            <a:pPr>
              <a:lnSpc>
                <a:spcPts val="1000"/>
              </a:lnSpc>
            </a:pPr>
            <a:endParaRPr lang="en-US" altLang="zh-CN" dirty="0" smtClean="0"/>
          </a:p>
          <a:p>
            <a:pPr>
              <a:lnSpc>
                <a:spcPts val="1000"/>
              </a:lnSpc>
            </a:pPr>
            <a:endParaRPr lang="en-US" altLang="zh-CN" dirty="0" smtClean="0"/>
          </a:p>
          <a:p>
            <a:pPr>
              <a:lnSpc>
                <a:spcPts val="4500"/>
              </a:lnSpc>
              <a:tabLst/>
            </a:pPr>
            <a:r>
              <a:rPr lang="en-US" altLang="zh-CN" sz="3602" dirty="0" smtClean="0">
                <a:solidFill>
                  <a:srgbClr val="3B3838"/>
                </a:solidFill>
                <a:latin typeface="Microsoft YaHei UI" pitchFamily="18" charset="0"/>
                <a:cs typeface="Microsoft YaHei UI" pitchFamily="18" charset="0"/>
              </a:rPr>
              <a:t>02</a:t>
            </a:r>
          </a:p>
          <a:p>
            <a:pPr>
              <a:lnSpc>
                <a:spcPts val="1000"/>
              </a:lnSpc>
            </a:pPr>
            <a:endParaRPr lang="en-US" altLang="zh-CN" dirty="0" smtClean="0"/>
          </a:p>
          <a:p>
            <a:pPr>
              <a:lnSpc>
                <a:spcPts val="1000"/>
              </a:lnSpc>
            </a:pPr>
            <a:endParaRPr lang="en-US" altLang="zh-CN" dirty="0" smtClean="0"/>
          </a:p>
          <a:p>
            <a:pPr>
              <a:lnSpc>
                <a:spcPts val="4500"/>
              </a:lnSpc>
              <a:tabLst/>
            </a:pPr>
            <a:r>
              <a:rPr lang="en-US" altLang="zh-CN" sz="3600" dirty="0" smtClean="0">
                <a:solidFill>
                  <a:srgbClr val="3B3838"/>
                </a:solidFill>
                <a:latin typeface="Microsoft YaHei UI" pitchFamily="18" charset="0"/>
                <a:cs typeface="Microsoft YaHei UI" pitchFamily="18" charset="0"/>
              </a:rPr>
              <a:t>03</a:t>
            </a:r>
          </a:p>
          <a:p>
            <a:pPr>
              <a:lnSpc>
                <a:spcPts val="1000"/>
              </a:lnSpc>
            </a:pPr>
            <a:endParaRPr lang="en-US" altLang="zh-CN" dirty="0" smtClean="0"/>
          </a:p>
          <a:p>
            <a:pPr>
              <a:lnSpc>
                <a:spcPts val="1000"/>
              </a:lnSpc>
            </a:pPr>
            <a:endParaRPr lang="en-US" altLang="zh-CN" dirty="0" smtClean="0"/>
          </a:p>
          <a:p>
            <a:pPr>
              <a:lnSpc>
                <a:spcPts val="4400"/>
              </a:lnSpc>
              <a:tabLst/>
            </a:pPr>
            <a:r>
              <a:rPr lang="en-US" altLang="zh-CN" sz="3602" dirty="0" smtClean="0">
                <a:solidFill>
                  <a:srgbClr val="0070C0"/>
                </a:solidFill>
                <a:latin typeface="Microsoft YaHei UI" pitchFamily="18" charset="0"/>
                <a:cs typeface="Microsoft YaHei UI" pitchFamily="18" charset="0"/>
              </a:rPr>
              <a:t>04</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2587752" y="1336547"/>
            <a:ext cx="5885306" cy="45719"/>
          </a:xfrm>
          <a:custGeom>
            <a:avLst/>
            <a:gdLst>
              <a:gd name="connsiteX0" fmla="*/ 11429 w 5885306"/>
              <a:gd name="connsiteY0" fmla="*/ 11430 h 45719"/>
              <a:gd name="connsiteX1" fmla="*/ 5873877 w 5885306"/>
              <a:gd name="connsiteY1" fmla="*/ 11430 h 45719"/>
            </a:gdLst>
            <a:ahLst/>
            <a:cxnLst>
              <a:cxn ang="0">
                <a:pos x="connsiteX0" y="connsiteY0"/>
              </a:cxn>
              <a:cxn ang="1">
                <a:pos x="connsiteX1" y="connsiteY1"/>
              </a:cxn>
            </a:cxnLst>
            <a:rect l="l" t="t" r="r" b="b"/>
            <a:pathLst>
              <a:path w="5885306" h="45719">
                <a:moveTo>
                  <a:pt x="11429" y="11430"/>
                </a:moveTo>
                <a:lnTo>
                  <a:pt x="5873877" y="11430"/>
                </a:lnTo>
              </a:path>
            </a:pathLst>
          </a:custGeom>
          <a:ln w="25400">
            <a:solidFill>
              <a:srgbClr val="668C1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313688" y="2567939"/>
            <a:ext cx="3384803" cy="356616"/>
          </a:xfrm>
          <a:custGeom>
            <a:avLst/>
            <a:gdLst>
              <a:gd name="connsiteX0" fmla="*/ 3384803 w 3384803"/>
              <a:gd name="connsiteY0" fmla="*/ 356616 h 356616"/>
              <a:gd name="connsiteX1" fmla="*/ 178308 w 3384803"/>
              <a:gd name="connsiteY1" fmla="*/ 356616 h 356616"/>
              <a:gd name="connsiteX2" fmla="*/ 0 w 3384803"/>
              <a:gd name="connsiteY2" fmla="*/ 178308 h 356616"/>
              <a:gd name="connsiteX3" fmla="*/ 178308 w 3384803"/>
              <a:gd name="connsiteY3" fmla="*/ 0 h 356616"/>
              <a:gd name="connsiteX4" fmla="*/ 3384803 w 3384803"/>
              <a:gd name="connsiteY4" fmla="*/ 0 h 356616"/>
              <a:gd name="connsiteX5" fmla="*/ 3384803 w 3384803"/>
              <a:gd name="connsiteY5" fmla="*/ 356616 h 3566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84803" h="356616">
                <a:moveTo>
                  <a:pt x="3384803" y="356616"/>
                </a:moveTo>
                <a:lnTo>
                  <a:pt x="178308" y="356616"/>
                </a:lnTo>
                <a:lnTo>
                  <a:pt x="0" y="178308"/>
                </a:lnTo>
                <a:lnTo>
                  <a:pt x="178308" y="0"/>
                </a:lnTo>
                <a:lnTo>
                  <a:pt x="3384803" y="0"/>
                </a:lnTo>
                <a:lnTo>
                  <a:pt x="3384803" y="356616"/>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565147" y="2561844"/>
            <a:ext cx="6265164" cy="359664"/>
          </a:xfrm>
          <a:custGeom>
            <a:avLst/>
            <a:gdLst>
              <a:gd name="connsiteX0" fmla="*/ 0 w 6265164"/>
              <a:gd name="connsiteY0" fmla="*/ 0 h 359664"/>
              <a:gd name="connsiteX1" fmla="*/ 6085332 w 6265164"/>
              <a:gd name="connsiteY1" fmla="*/ 0 h 359664"/>
              <a:gd name="connsiteX2" fmla="*/ 6265163 w 6265164"/>
              <a:gd name="connsiteY2" fmla="*/ 179832 h 359664"/>
              <a:gd name="connsiteX3" fmla="*/ 6085332 w 6265164"/>
              <a:gd name="connsiteY3" fmla="*/ 359663 h 359664"/>
              <a:gd name="connsiteX4" fmla="*/ 0 w 6265164"/>
              <a:gd name="connsiteY4" fmla="*/ 359663 h 359664"/>
              <a:gd name="connsiteX5" fmla="*/ 0 w 6265164"/>
              <a:gd name="connsiteY5" fmla="*/ 0 h 3596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6265164" h="359664">
                <a:moveTo>
                  <a:pt x="0" y="0"/>
                </a:moveTo>
                <a:lnTo>
                  <a:pt x="6085332" y="0"/>
                </a:lnTo>
                <a:lnTo>
                  <a:pt x="6265163" y="179832"/>
                </a:lnTo>
                <a:lnTo>
                  <a:pt x="6085332" y="359663"/>
                </a:lnTo>
                <a:lnTo>
                  <a:pt x="0" y="359663"/>
                </a:lnTo>
                <a:lnTo>
                  <a:pt x="0" y="0"/>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313688" y="3842003"/>
            <a:ext cx="3384803" cy="356616"/>
          </a:xfrm>
          <a:custGeom>
            <a:avLst/>
            <a:gdLst>
              <a:gd name="connsiteX0" fmla="*/ 3384803 w 3384803"/>
              <a:gd name="connsiteY0" fmla="*/ 356616 h 356616"/>
              <a:gd name="connsiteX1" fmla="*/ 178308 w 3384803"/>
              <a:gd name="connsiteY1" fmla="*/ 356616 h 356616"/>
              <a:gd name="connsiteX2" fmla="*/ 0 w 3384803"/>
              <a:gd name="connsiteY2" fmla="*/ 178308 h 356616"/>
              <a:gd name="connsiteX3" fmla="*/ 178308 w 3384803"/>
              <a:gd name="connsiteY3" fmla="*/ 0 h 356616"/>
              <a:gd name="connsiteX4" fmla="*/ 3384803 w 3384803"/>
              <a:gd name="connsiteY4" fmla="*/ 0 h 356616"/>
              <a:gd name="connsiteX5" fmla="*/ 3384803 w 3384803"/>
              <a:gd name="connsiteY5" fmla="*/ 356616 h 3566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84803" h="356616">
                <a:moveTo>
                  <a:pt x="3384803" y="356616"/>
                </a:moveTo>
                <a:lnTo>
                  <a:pt x="178308" y="356616"/>
                </a:lnTo>
                <a:lnTo>
                  <a:pt x="0" y="178308"/>
                </a:lnTo>
                <a:lnTo>
                  <a:pt x="178308" y="0"/>
                </a:lnTo>
                <a:lnTo>
                  <a:pt x="3384803" y="0"/>
                </a:lnTo>
                <a:lnTo>
                  <a:pt x="3384803" y="356616"/>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565147" y="3842003"/>
            <a:ext cx="6265164" cy="359664"/>
          </a:xfrm>
          <a:custGeom>
            <a:avLst/>
            <a:gdLst>
              <a:gd name="connsiteX0" fmla="*/ 0 w 6265164"/>
              <a:gd name="connsiteY0" fmla="*/ 0 h 359664"/>
              <a:gd name="connsiteX1" fmla="*/ 6085332 w 6265164"/>
              <a:gd name="connsiteY1" fmla="*/ 0 h 359664"/>
              <a:gd name="connsiteX2" fmla="*/ 6265163 w 6265164"/>
              <a:gd name="connsiteY2" fmla="*/ 179832 h 359664"/>
              <a:gd name="connsiteX3" fmla="*/ 6085332 w 6265164"/>
              <a:gd name="connsiteY3" fmla="*/ 359664 h 359664"/>
              <a:gd name="connsiteX4" fmla="*/ 0 w 6265164"/>
              <a:gd name="connsiteY4" fmla="*/ 359664 h 359664"/>
              <a:gd name="connsiteX5" fmla="*/ 0 w 6265164"/>
              <a:gd name="connsiteY5" fmla="*/ 0 h 3596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6265164" h="359664">
                <a:moveTo>
                  <a:pt x="0" y="0"/>
                </a:moveTo>
                <a:lnTo>
                  <a:pt x="6085332" y="0"/>
                </a:lnTo>
                <a:lnTo>
                  <a:pt x="6265163" y="179832"/>
                </a:lnTo>
                <a:lnTo>
                  <a:pt x="6085332" y="359664"/>
                </a:lnTo>
                <a:lnTo>
                  <a:pt x="0" y="359664"/>
                </a:lnTo>
                <a:lnTo>
                  <a:pt x="0" y="0"/>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152905" y="4399026"/>
            <a:ext cx="3419855" cy="1478279"/>
          </a:xfrm>
          <a:custGeom>
            <a:avLst/>
            <a:gdLst>
              <a:gd name="connsiteX0" fmla="*/ 0 w 3419855"/>
              <a:gd name="connsiteY0" fmla="*/ 246379 h 1478279"/>
              <a:gd name="connsiteX1" fmla="*/ 246380 w 3419855"/>
              <a:gd name="connsiteY1" fmla="*/ 0 h 1478279"/>
              <a:gd name="connsiteX2" fmla="*/ 3173476 w 3419855"/>
              <a:gd name="connsiteY2" fmla="*/ 0 h 1478279"/>
              <a:gd name="connsiteX3" fmla="*/ 3419855 w 3419855"/>
              <a:gd name="connsiteY3" fmla="*/ 246379 h 1478279"/>
              <a:gd name="connsiteX4" fmla="*/ 3419855 w 3419855"/>
              <a:gd name="connsiteY4" fmla="*/ 1231900 h 1478279"/>
              <a:gd name="connsiteX5" fmla="*/ 3173476 w 3419855"/>
              <a:gd name="connsiteY5" fmla="*/ 1478279 h 1478279"/>
              <a:gd name="connsiteX6" fmla="*/ 246380 w 3419855"/>
              <a:gd name="connsiteY6" fmla="*/ 1478279 h 1478279"/>
              <a:gd name="connsiteX7" fmla="*/ 0 w 3419855"/>
              <a:gd name="connsiteY7" fmla="*/ 1231900 h 1478279"/>
              <a:gd name="connsiteX8" fmla="*/ 0 w 3419855"/>
              <a:gd name="connsiteY8" fmla="*/ 246379 h 14782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19855" h="1478279">
                <a:moveTo>
                  <a:pt x="0" y="246379"/>
                </a:moveTo>
                <a:cubicBezTo>
                  <a:pt x="0" y="110363"/>
                  <a:pt x="110312" y="0"/>
                  <a:pt x="246380" y="0"/>
                </a:cubicBezTo>
                <a:lnTo>
                  <a:pt x="3173476" y="0"/>
                </a:lnTo>
                <a:cubicBezTo>
                  <a:pt x="3309492" y="0"/>
                  <a:pt x="3419855" y="110363"/>
                  <a:pt x="3419855" y="246379"/>
                </a:cubicBezTo>
                <a:lnTo>
                  <a:pt x="3419855" y="1231900"/>
                </a:lnTo>
                <a:cubicBezTo>
                  <a:pt x="3419855" y="1367967"/>
                  <a:pt x="3309492" y="1478279"/>
                  <a:pt x="3173476" y="1478279"/>
                </a:cubicBezTo>
                <a:lnTo>
                  <a:pt x="246380" y="1478279"/>
                </a:lnTo>
                <a:cubicBezTo>
                  <a:pt x="110312" y="1478279"/>
                  <a:pt x="0" y="1367967"/>
                  <a:pt x="0" y="1231900"/>
                </a:cubicBezTo>
                <a:lnTo>
                  <a:pt x="0" y="246379"/>
                </a:lnTo>
              </a:path>
            </a:pathLst>
          </a:custGeom>
          <a:solidFill>
            <a:srgbClr val="E2F0D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138427" y="4384547"/>
            <a:ext cx="3448811" cy="1507235"/>
          </a:xfrm>
          <a:custGeom>
            <a:avLst/>
            <a:gdLst>
              <a:gd name="connsiteX0" fmla="*/ 14477 w 3448811"/>
              <a:gd name="connsiteY0" fmla="*/ 260858 h 1507235"/>
              <a:gd name="connsiteX1" fmla="*/ 260858 w 3448811"/>
              <a:gd name="connsiteY1" fmla="*/ 14478 h 1507235"/>
              <a:gd name="connsiteX2" fmla="*/ 3187954 w 3448811"/>
              <a:gd name="connsiteY2" fmla="*/ 14478 h 1507235"/>
              <a:gd name="connsiteX3" fmla="*/ 3434333 w 3448811"/>
              <a:gd name="connsiteY3" fmla="*/ 260858 h 1507235"/>
              <a:gd name="connsiteX4" fmla="*/ 3434333 w 3448811"/>
              <a:gd name="connsiteY4" fmla="*/ 1246378 h 1507235"/>
              <a:gd name="connsiteX5" fmla="*/ 3187954 w 3448811"/>
              <a:gd name="connsiteY5" fmla="*/ 1492758 h 1507235"/>
              <a:gd name="connsiteX6" fmla="*/ 260858 w 3448811"/>
              <a:gd name="connsiteY6" fmla="*/ 1492758 h 1507235"/>
              <a:gd name="connsiteX7" fmla="*/ 14477 w 3448811"/>
              <a:gd name="connsiteY7" fmla="*/ 1246378 h 1507235"/>
              <a:gd name="connsiteX8" fmla="*/ 14477 w 3448811"/>
              <a:gd name="connsiteY8" fmla="*/ 260858 h 15072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48811" h="1507235">
                <a:moveTo>
                  <a:pt x="14477" y="260858"/>
                </a:moveTo>
                <a:cubicBezTo>
                  <a:pt x="14477" y="124841"/>
                  <a:pt x="124790" y="14478"/>
                  <a:pt x="260858" y="14478"/>
                </a:cubicBezTo>
                <a:lnTo>
                  <a:pt x="3187954" y="14478"/>
                </a:lnTo>
                <a:cubicBezTo>
                  <a:pt x="3323970" y="14478"/>
                  <a:pt x="3434333" y="124841"/>
                  <a:pt x="3434333" y="260858"/>
                </a:cubicBezTo>
                <a:lnTo>
                  <a:pt x="3434333" y="1246378"/>
                </a:lnTo>
                <a:cubicBezTo>
                  <a:pt x="3434333" y="1382445"/>
                  <a:pt x="3323970" y="1492758"/>
                  <a:pt x="3187954" y="1492758"/>
                </a:cubicBezTo>
                <a:lnTo>
                  <a:pt x="260858" y="1492758"/>
                </a:lnTo>
                <a:cubicBezTo>
                  <a:pt x="124790" y="1492758"/>
                  <a:pt x="14477" y="1382445"/>
                  <a:pt x="14477" y="1246378"/>
                </a:cubicBezTo>
                <a:lnTo>
                  <a:pt x="14477" y="260858"/>
                </a:lnTo>
              </a:path>
            </a:pathLst>
          </a:custGeom>
          <a:solidFill>
            <a:srgbClr val="000000">
              <a:alpha val="0"/>
            </a:srgbClr>
          </a:solidFill>
          <a:ln w="25400">
            <a:solidFill>
              <a:srgbClr val="A9D18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5941314" y="4399026"/>
            <a:ext cx="1511808" cy="1478279"/>
          </a:xfrm>
          <a:custGeom>
            <a:avLst/>
            <a:gdLst>
              <a:gd name="connsiteX0" fmla="*/ 0 w 1511808"/>
              <a:gd name="connsiteY0" fmla="*/ 246379 h 1478279"/>
              <a:gd name="connsiteX1" fmla="*/ 246379 w 1511808"/>
              <a:gd name="connsiteY1" fmla="*/ 0 h 1478279"/>
              <a:gd name="connsiteX2" fmla="*/ 1265428 w 1511808"/>
              <a:gd name="connsiteY2" fmla="*/ 0 h 1478279"/>
              <a:gd name="connsiteX3" fmla="*/ 1511807 w 1511808"/>
              <a:gd name="connsiteY3" fmla="*/ 246379 h 1478279"/>
              <a:gd name="connsiteX4" fmla="*/ 1511807 w 1511808"/>
              <a:gd name="connsiteY4" fmla="*/ 1231900 h 1478279"/>
              <a:gd name="connsiteX5" fmla="*/ 1265428 w 1511808"/>
              <a:gd name="connsiteY5" fmla="*/ 1478279 h 1478279"/>
              <a:gd name="connsiteX6" fmla="*/ 246379 w 1511808"/>
              <a:gd name="connsiteY6" fmla="*/ 1478279 h 1478279"/>
              <a:gd name="connsiteX7" fmla="*/ 0 w 1511808"/>
              <a:gd name="connsiteY7" fmla="*/ 1231900 h 1478279"/>
              <a:gd name="connsiteX8" fmla="*/ 0 w 1511808"/>
              <a:gd name="connsiteY8" fmla="*/ 246379 h 14782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11808" h="1478279">
                <a:moveTo>
                  <a:pt x="0" y="246379"/>
                </a:moveTo>
                <a:cubicBezTo>
                  <a:pt x="0" y="110363"/>
                  <a:pt x="110363" y="0"/>
                  <a:pt x="246379" y="0"/>
                </a:cubicBezTo>
                <a:lnTo>
                  <a:pt x="1265428" y="0"/>
                </a:lnTo>
                <a:cubicBezTo>
                  <a:pt x="1401444" y="0"/>
                  <a:pt x="1511807" y="110363"/>
                  <a:pt x="1511807" y="246379"/>
                </a:cubicBezTo>
                <a:lnTo>
                  <a:pt x="1511807" y="1231900"/>
                </a:lnTo>
                <a:cubicBezTo>
                  <a:pt x="1511807" y="1367967"/>
                  <a:pt x="1401444" y="1478279"/>
                  <a:pt x="1265428" y="1478279"/>
                </a:cubicBezTo>
                <a:lnTo>
                  <a:pt x="246379" y="1478279"/>
                </a:lnTo>
                <a:cubicBezTo>
                  <a:pt x="110363" y="1478279"/>
                  <a:pt x="0" y="1367967"/>
                  <a:pt x="0" y="1231900"/>
                </a:cubicBezTo>
                <a:lnTo>
                  <a:pt x="0" y="246379"/>
                </a:lnTo>
              </a:path>
            </a:pathLst>
          </a:custGeom>
          <a:solidFill>
            <a:srgbClr val="E2F0D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5926835" y="4384547"/>
            <a:ext cx="1540764" cy="1507235"/>
          </a:xfrm>
          <a:custGeom>
            <a:avLst/>
            <a:gdLst>
              <a:gd name="connsiteX0" fmla="*/ 14478 w 1540764"/>
              <a:gd name="connsiteY0" fmla="*/ 260858 h 1507235"/>
              <a:gd name="connsiteX1" fmla="*/ 260858 w 1540764"/>
              <a:gd name="connsiteY1" fmla="*/ 14478 h 1507235"/>
              <a:gd name="connsiteX2" fmla="*/ 1279906 w 1540764"/>
              <a:gd name="connsiteY2" fmla="*/ 14478 h 1507235"/>
              <a:gd name="connsiteX3" fmla="*/ 1526285 w 1540764"/>
              <a:gd name="connsiteY3" fmla="*/ 260858 h 1507235"/>
              <a:gd name="connsiteX4" fmla="*/ 1526285 w 1540764"/>
              <a:gd name="connsiteY4" fmla="*/ 1246378 h 1507235"/>
              <a:gd name="connsiteX5" fmla="*/ 1279906 w 1540764"/>
              <a:gd name="connsiteY5" fmla="*/ 1492758 h 1507235"/>
              <a:gd name="connsiteX6" fmla="*/ 260858 w 1540764"/>
              <a:gd name="connsiteY6" fmla="*/ 1492758 h 1507235"/>
              <a:gd name="connsiteX7" fmla="*/ 14478 w 1540764"/>
              <a:gd name="connsiteY7" fmla="*/ 1246378 h 1507235"/>
              <a:gd name="connsiteX8" fmla="*/ 14478 w 1540764"/>
              <a:gd name="connsiteY8" fmla="*/ 260858 h 15072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40764" h="1507235">
                <a:moveTo>
                  <a:pt x="14478" y="260858"/>
                </a:moveTo>
                <a:cubicBezTo>
                  <a:pt x="14478" y="124841"/>
                  <a:pt x="124841" y="14478"/>
                  <a:pt x="260858" y="14478"/>
                </a:cubicBezTo>
                <a:lnTo>
                  <a:pt x="1279906" y="14478"/>
                </a:lnTo>
                <a:cubicBezTo>
                  <a:pt x="1415922" y="14478"/>
                  <a:pt x="1526285" y="124841"/>
                  <a:pt x="1526285" y="260858"/>
                </a:cubicBezTo>
                <a:lnTo>
                  <a:pt x="1526285" y="1246378"/>
                </a:lnTo>
                <a:cubicBezTo>
                  <a:pt x="1526285" y="1382445"/>
                  <a:pt x="1415922" y="1492758"/>
                  <a:pt x="1279906" y="1492758"/>
                </a:cubicBezTo>
                <a:lnTo>
                  <a:pt x="260858" y="1492758"/>
                </a:lnTo>
                <a:cubicBezTo>
                  <a:pt x="124841" y="1492758"/>
                  <a:pt x="14478" y="1382445"/>
                  <a:pt x="14478" y="1246378"/>
                </a:cubicBezTo>
                <a:lnTo>
                  <a:pt x="14478" y="260858"/>
                </a:lnTo>
              </a:path>
            </a:pathLst>
          </a:custGeom>
          <a:solidFill>
            <a:srgbClr val="000000">
              <a:alpha val="0"/>
            </a:srgbClr>
          </a:solidFill>
          <a:ln w="25400">
            <a:solidFill>
              <a:srgbClr val="A9D18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698491" y="4981575"/>
            <a:ext cx="19558" cy="313182"/>
          </a:xfrm>
          <a:custGeom>
            <a:avLst/>
            <a:gdLst>
              <a:gd name="connsiteX0" fmla="*/ 9778 w 19558"/>
              <a:gd name="connsiteY0" fmla="*/ 0 h 313182"/>
              <a:gd name="connsiteX1" fmla="*/ 9778 w 19558"/>
              <a:gd name="connsiteY1" fmla="*/ 313182 h 313182"/>
            </a:gdLst>
            <a:ahLst/>
            <a:cxnLst>
              <a:cxn ang="0">
                <a:pos x="connsiteX0" y="connsiteY0"/>
              </a:cxn>
              <a:cxn ang="1">
                <a:pos x="connsiteX1" y="connsiteY1"/>
              </a:cxn>
            </a:cxnLst>
            <a:rect l="l" t="t" r="r" b="b"/>
            <a:pathLst>
              <a:path w="19558" h="313182">
                <a:moveTo>
                  <a:pt x="9778" y="0"/>
                </a:moveTo>
                <a:lnTo>
                  <a:pt x="9778" y="313182"/>
                </a:lnTo>
              </a:path>
            </a:pathLst>
          </a:custGeom>
          <a:ln w="25400">
            <a:solidFill>
              <a:srgbClr val="668C1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4737608" y="4981575"/>
            <a:ext cx="39115" cy="313182"/>
          </a:xfrm>
          <a:custGeom>
            <a:avLst/>
            <a:gdLst>
              <a:gd name="connsiteX0" fmla="*/ 19558 w 39115"/>
              <a:gd name="connsiteY0" fmla="*/ 0 h 313182"/>
              <a:gd name="connsiteX1" fmla="*/ 19558 w 39115"/>
              <a:gd name="connsiteY1" fmla="*/ 313182 h 313182"/>
            </a:gdLst>
            <a:ahLst/>
            <a:cxnLst>
              <a:cxn ang="0">
                <a:pos x="connsiteX0" y="connsiteY0"/>
              </a:cxn>
              <a:cxn ang="1">
                <a:pos x="connsiteX1" y="connsiteY1"/>
              </a:cxn>
            </a:cxnLst>
            <a:rect l="l" t="t" r="r" b="b"/>
            <a:pathLst>
              <a:path w="39115" h="313182">
                <a:moveTo>
                  <a:pt x="19558" y="0"/>
                </a:moveTo>
                <a:lnTo>
                  <a:pt x="19558" y="313182"/>
                </a:lnTo>
              </a:path>
            </a:pathLst>
          </a:custGeom>
          <a:ln w="63500">
            <a:solidFill>
              <a:srgbClr val="668C1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4796409" y="4824984"/>
            <a:ext cx="976502" cy="626363"/>
          </a:xfrm>
          <a:custGeom>
            <a:avLst/>
            <a:gdLst>
              <a:gd name="connsiteX0" fmla="*/ 0 w 976502"/>
              <a:gd name="connsiteY0" fmla="*/ 156590 h 626363"/>
              <a:gd name="connsiteX1" fmla="*/ 663320 w 976502"/>
              <a:gd name="connsiteY1" fmla="*/ 156590 h 626363"/>
              <a:gd name="connsiteX2" fmla="*/ 663320 w 976502"/>
              <a:gd name="connsiteY2" fmla="*/ 0 h 626363"/>
              <a:gd name="connsiteX3" fmla="*/ 976502 w 976502"/>
              <a:gd name="connsiteY3" fmla="*/ 313181 h 626363"/>
              <a:gd name="connsiteX4" fmla="*/ 663320 w 976502"/>
              <a:gd name="connsiteY4" fmla="*/ 626363 h 626363"/>
              <a:gd name="connsiteX5" fmla="*/ 663320 w 976502"/>
              <a:gd name="connsiteY5" fmla="*/ 469772 h 626363"/>
              <a:gd name="connsiteX6" fmla="*/ 0 w 976502"/>
              <a:gd name="connsiteY6" fmla="*/ 469772 h 626363"/>
              <a:gd name="connsiteX7" fmla="*/ 0 w 976502"/>
              <a:gd name="connsiteY7" fmla="*/ 15659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976502" h="626363">
                <a:moveTo>
                  <a:pt x="0" y="156590"/>
                </a:moveTo>
                <a:lnTo>
                  <a:pt x="663320" y="156590"/>
                </a:lnTo>
                <a:lnTo>
                  <a:pt x="663320" y="0"/>
                </a:lnTo>
                <a:lnTo>
                  <a:pt x="976502" y="313181"/>
                </a:lnTo>
                <a:lnTo>
                  <a:pt x="663320" y="626363"/>
                </a:lnTo>
                <a:lnTo>
                  <a:pt x="663320" y="469772"/>
                </a:lnTo>
                <a:lnTo>
                  <a:pt x="0" y="469772"/>
                </a:lnTo>
                <a:lnTo>
                  <a:pt x="0" y="156590"/>
                </a:lnTo>
              </a:path>
            </a:pathLst>
          </a:custGeom>
          <a:solidFill>
            <a:srgbClr val="668C1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20700" y="939800"/>
            <a:ext cx="2362200" cy="749300"/>
          </a:xfrm>
          <a:prstGeom prst="rect">
            <a:avLst/>
          </a:prstGeom>
          <a:noFill/>
        </p:spPr>
      </p:pic>
      <p:sp>
        <p:nvSpPr>
          <p:cNvPr id="2" name="TextBox 1"/>
          <p:cNvSpPr txBox="1"/>
          <p:nvPr/>
        </p:nvSpPr>
        <p:spPr>
          <a:xfrm>
            <a:off x="622300" y="469900"/>
            <a:ext cx="7286995" cy="2482731"/>
          </a:xfrm>
          <a:prstGeom prst="rect">
            <a:avLst/>
          </a:prstGeom>
          <a:noFill/>
        </p:spPr>
        <p:txBody>
          <a:bodyPr wrap="none" lIns="0" tIns="0" rIns="0" rtlCol="0">
            <a:spAutoFit/>
          </a:bodyPr>
          <a:lstStyle/>
          <a:p>
            <a:pPr>
              <a:lnSpc>
                <a:spcPts val="3300"/>
              </a:lnSpc>
              <a:tabLst>
                <a:tab pos="609600" algn="l"/>
                <a:tab pos="927100" algn="l"/>
                <a:tab pos="2514600" algn="l"/>
              </a:tabLst>
            </a:pPr>
            <a:r>
              <a:rPr lang="en-US" altLang="zh-CN" sz="3300" dirty="0" smtClean="0">
                <a:solidFill>
                  <a:srgbClr val="0070C0"/>
                </a:solidFill>
                <a:latin typeface="Microsoft YaHei UI" pitchFamily="18" charset="0"/>
                <a:cs typeface="Microsoft YaHei UI" pitchFamily="18" charset="0"/>
              </a:rPr>
              <a:t>应用案例：招商信诺</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700"/>
              </a:lnSpc>
              <a:tabLst>
                <a:tab pos="609600" algn="l"/>
                <a:tab pos="927100" algn="l"/>
                <a:tab pos="25146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招商信诺是第一家在中国加入WTO后成立的中外合资寿险企业，经过十年发展，</a:t>
            </a:r>
          </a:p>
          <a:p>
            <a:pPr>
              <a:lnSpc>
                <a:spcPts val="1600"/>
              </a:lnSpc>
              <a:tabLst>
                <a:tab pos="609600" algn="l"/>
                <a:tab pos="927100" algn="l"/>
                <a:tab pos="25146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其业务已覆盖广东、北京、上海、浙江、江苏、四川、湖北、山东、辽宁和陕西等地</a:t>
            </a:r>
          </a:p>
          <a:p>
            <a:pPr>
              <a:lnSpc>
                <a:spcPts val="1600"/>
              </a:lnSpc>
              <a:tabLst>
                <a:tab pos="609600" algn="l"/>
                <a:tab pos="927100" algn="l"/>
                <a:tab pos="2514600" algn="l"/>
              </a:tabLst>
            </a:pPr>
            <a:r>
              <a:rPr lang="en-US" altLang="zh-CN" dirty="0" smtClean="0"/>
              <a:t>	</a:t>
            </a:r>
            <a:r>
              <a:rPr lang="en-US" altLang="zh-CN" sz="1406" dirty="0" smtClean="0">
                <a:solidFill>
                  <a:srgbClr val="000000"/>
                </a:solidFill>
                <a:latin typeface="Microsoft YaHei UI" pitchFamily="18" charset="0"/>
                <a:cs typeface="Microsoft YaHei UI" pitchFamily="18" charset="0"/>
              </a:rPr>
              <a:t>区，在国内拥有超过300家公立及私立直付医疗机构，与信诺全球110万间国际医护</a:t>
            </a:r>
          </a:p>
          <a:p>
            <a:pPr>
              <a:lnSpc>
                <a:spcPts val="1600"/>
              </a:lnSpc>
              <a:tabLst>
                <a:tab pos="609600" algn="l"/>
                <a:tab pos="927100" algn="l"/>
                <a:tab pos="25146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中心紧密合作。</a:t>
            </a:r>
          </a:p>
          <a:p>
            <a:pPr>
              <a:lnSpc>
                <a:spcPts val="2200"/>
              </a:lnSpc>
              <a:tabLst>
                <a:tab pos="609600" algn="l"/>
                <a:tab pos="927100" algn="l"/>
                <a:tab pos="2514600" algn="l"/>
              </a:tabLst>
            </a:pPr>
            <a:r>
              <a:rPr lang="en-US" altLang="zh-CN" dirty="0" smtClean="0"/>
              <a:t>			</a:t>
            </a:r>
            <a:r>
              <a:rPr lang="en-US" altLang="zh-CN" sz="1403" dirty="0" smtClean="0">
                <a:solidFill>
                  <a:srgbClr val="FFFFFF"/>
                </a:solidFill>
                <a:latin typeface="Microsoft YaHei UI" pitchFamily="18" charset="0"/>
                <a:cs typeface="Microsoft YaHei UI" pitchFamily="18" charset="0"/>
              </a:rPr>
              <a:t>问题背景：招商信诺呼叫中心抽检率低</a:t>
            </a:r>
          </a:p>
        </p:txBody>
      </p:sp>
      <p:sp>
        <p:nvSpPr>
          <p:cNvPr id="18" name="TextBox 1"/>
          <p:cNvSpPr txBox="1"/>
          <p:nvPr/>
        </p:nvSpPr>
        <p:spPr>
          <a:xfrm>
            <a:off x="1054100" y="3073400"/>
            <a:ext cx="50800" cy="622300"/>
          </a:xfrm>
          <a:prstGeom prst="rect">
            <a:avLst/>
          </a:prstGeom>
          <a:noFill/>
        </p:spPr>
        <p:txBody>
          <a:bodyPr wrap="none" lIns="0" tIns="0" rIns="0" rtlCol="0">
            <a:spAutoFit/>
          </a:bodyPr>
          <a:lstStyle/>
          <a:p>
            <a:pPr>
              <a:lnSpc>
                <a:spcPts val="1500"/>
              </a:lnSpc>
              <a:tabLst/>
            </a:pPr>
            <a:r>
              <a:rPr lang="en-US" altLang="zh-CN" sz="1403" dirty="0" smtClean="0">
                <a:solidFill>
                  <a:srgbClr val="000000"/>
                </a:solidFill>
                <a:latin typeface="Times New Roman" pitchFamily="18" charset="0"/>
                <a:cs typeface="Times New Roman" pitchFamily="18" charset="0"/>
              </a:rPr>
              <a:t>•</a:t>
            </a:r>
          </a:p>
          <a:p>
            <a:pPr>
              <a:lnSpc>
                <a:spcPts val="1600"/>
              </a:lnSpc>
              <a:tabLst/>
            </a:pPr>
            <a:r>
              <a:rPr lang="en-US" altLang="zh-CN" sz="1403" dirty="0" smtClean="0">
                <a:solidFill>
                  <a:srgbClr val="000000"/>
                </a:solidFill>
                <a:latin typeface="Times New Roman" pitchFamily="18" charset="0"/>
                <a:cs typeface="Times New Roman" pitchFamily="18" charset="0"/>
              </a:rPr>
              <a:t>•</a:t>
            </a:r>
          </a:p>
          <a:p>
            <a:pPr>
              <a:lnSpc>
                <a:spcPts val="1600"/>
              </a:lnSpc>
              <a:tabLst/>
            </a:pPr>
            <a:r>
              <a:rPr lang="en-US" altLang="zh-CN" sz="1406" dirty="0" smtClean="0">
                <a:solidFill>
                  <a:srgbClr val="000000"/>
                </a:solidFill>
                <a:latin typeface="Times New Roman" pitchFamily="18" charset="0"/>
                <a:cs typeface="Times New Roman" pitchFamily="18" charset="0"/>
              </a:rPr>
              <a:t>•</a:t>
            </a:r>
          </a:p>
        </p:txBody>
      </p:sp>
      <p:sp>
        <p:nvSpPr>
          <p:cNvPr id="19" name="TextBox 1"/>
          <p:cNvSpPr txBox="1"/>
          <p:nvPr/>
        </p:nvSpPr>
        <p:spPr>
          <a:xfrm>
            <a:off x="1346200" y="3060700"/>
            <a:ext cx="3802323" cy="1136208"/>
          </a:xfrm>
          <a:prstGeom prst="rect">
            <a:avLst/>
          </a:prstGeom>
          <a:noFill/>
        </p:spPr>
        <p:txBody>
          <a:bodyPr wrap="none" lIns="0" tIns="0" rIns="0" rtlCol="0">
            <a:spAutoFit/>
          </a:bodyPr>
          <a:lstStyle/>
          <a:p>
            <a:pPr>
              <a:lnSpc>
                <a:spcPts val="1800"/>
              </a:lnSpc>
              <a:tabLst>
                <a:tab pos="2120900" algn="l"/>
              </a:tabLst>
            </a:pPr>
            <a:r>
              <a:rPr lang="en-US" altLang="zh-CN" sz="1403" dirty="0" smtClean="0">
                <a:solidFill>
                  <a:srgbClr val="000000"/>
                </a:solidFill>
                <a:latin typeface="Microsoft YaHei UI" pitchFamily="18" charset="0"/>
                <a:cs typeface="Microsoft YaHei UI" pitchFamily="18" charset="0"/>
              </a:rPr>
              <a:t>每天海量电话呼入</a:t>
            </a:r>
          </a:p>
          <a:p>
            <a:pPr>
              <a:lnSpc>
                <a:spcPts val="1600"/>
              </a:lnSpc>
              <a:tabLst>
                <a:tab pos="2120900" algn="l"/>
              </a:tabLst>
            </a:pPr>
            <a:r>
              <a:rPr lang="en-US" altLang="zh-CN" sz="1403" dirty="0" smtClean="0">
                <a:solidFill>
                  <a:srgbClr val="000000"/>
                </a:solidFill>
                <a:latin typeface="Microsoft YaHei UI" pitchFamily="18" charset="0"/>
                <a:cs typeface="Microsoft YaHei UI" pitchFamily="18" charset="0"/>
              </a:rPr>
              <a:t>质检员抽检效果不佳</a:t>
            </a:r>
          </a:p>
          <a:p>
            <a:pPr>
              <a:lnSpc>
                <a:spcPts val="1600"/>
              </a:lnSpc>
              <a:tabLst>
                <a:tab pos="2120900" algn="l"/>
              </a:tabLst>
            </a:pPr>
            <a:r>
              <a:rPr lang="en-US" altLang="zh-CN" sz="1406" dirty="0" smtClean="0">
                <a:solidFill>
                  <a:srgbClr val="000000"/>
                </a:solidFill>
                <a:latin typeface="Microsoft YaHei UI" pitchFamily="18" charset="0"/>
                <a:cs typeface="Microsoft YaHei UI" pitchFamily="18" charset="0"/>
              </a:rPr>
              <a:t>坐席服务质量控制及管理要求</a:t>
            </a:r>
          </a:p>
          <a:p>
            <a:pPr>
              <a:lnSpc>
                <a:spcPts val="1000"/>
              </a:lnSpc>
            </a:pPr>
            <a:endParaRPr lang="en-US" altLang="zh-CN" dirty="0" smtClean="0"/>
          </a:p>
          <a:p>
            <a:pPr>
              <a:lnSpc>
                <a:spcPts val="2500"/>
              </a:lnSpc>
              <a:tabLst>
                <a:tab pos="2120900" algn="l"/>
              </a:tabLst>
            </a:pPr>
            <a:r>
              <a:rPr lang="en-US" altLang="zh-CN" dirty="0" smtClean="0"/>
              <a:t>	</a:t>
            </a:r>
            <a:r>
              <a:rPr lang="en-US" altLang="zh-CN" sz="1403" dirty="0" smtClean="0">
                <a:solidFill>
                  <a:srgbClr val="FFFFFF"/>
                </a:solidFill>
                <a:latin typeface="Microsoft YaHei UI" pitchFamily="18" charset="0"/>
                <a:cs typeface="Microsoft YaHei UI" pitchFamily="18" charset="0"/>
              </a:rPr>
              <a:t>解决方案：</a:t>
            </a:r>
            <a:r>
              <a:rPr lang="en-US" altLang="zh-CN" sz="1403" dirty="0" smtClean="0">
                <a:latin typeface="Times New Roman" pitchFamily="18" charset="0"/>
                <a:cs typeface="Times New Roman" pitchFamily="18" charset="0"/>
              </a:rPr>
              <a:t> </a:t>
            </a:r>
            <a:r>
              <a:rPr lang="en-US" altLang="zh-CN" sz="1403" dirty="0" smtClean="0">
                <a:solidFill>
                  <a:srgbClr val="FFFFFF"/>
                </a:solidFill>
                <a:latin typeface="Microsoft YaHei UI" pitchFamily="18" charset="0"/>
                <a:cs typeface="Microsoft YaHei UI" pitchFamily="18" charset="0"/>
              </a:rPr>
              <a:t>质检系统</a:t>
            </a:r>
          </a:p>
        </p:txBody>
      </p:sp>
      <p:sp>
        <p:nvSpPr>
          <p:cNvPr id="20" name="TextBox 1"/>
          <p:cNvSpPr txBox="1"/>
          <p:nvPr/>
        </p:nvSpPr>
        <p:spPr>
          <a:xfrm>
            <a:off x="6070600" y="4686300"/>
            <a:ext cx="1244600" cy="939800"/>
          </a:xfrm>
          <a:prstGeom prst="rect">
            <a:avLst/>
          </a:prstGeom>
          <a:noFill/>
        </p:spPr>
        <p:txBody>
          <a:bodyPr wrap="none" lIns="0" tIns="0" rIns="0" rtlCol="0">
            <a:spAutoFit/>
          </a:bodyPr>
          <a:lstStyle/>
          <a:p>
            <a:pPr>
              <a:lnSpc>
                <a:spcPts val="1800"/>
              </a:lnSpc>
              <a:tabLst>
                <a:tab pos="38100" algn="l"/>
                <a:tab pos="50800" algn="l"/>
              </a:tabLst>
            </a:pPr>
            <a:r>
              <a:rPr lang="en-US" altLang="zh-CN" dirty="0" smtClean="0"/>
              <a:t>		</a:t>
            </a:r>
            <a:r>
              <a:rPr lang="en-US" altLang="zh-CN" sz="1403" b="1" dirty="0" smtClean="0">
                <a:solidFill>
                  <a:srgbClr val="000000"/>
                </a:solidFill>
                <a:latin typeface="Microsoft YaHei UI" pitchFamily="18" charset="0"/>
                <a:cs typeface="Microsoft YaHei UI" pitchFamily="18" charset="0"/>
              </a:rPr>
              <a:t>提供改进方案</a:t>
            </a:r>
          </a:p>
          <a:p>
            <a:pPr>
              <a:lnSpc>
                <a:spcPts val="2200"/>
              </a:lnSpc>
              <a:tabLst>
                <a:tab pos="38100" algn="l"/>
                <a:tab pos="50800" algn="l"/>
              </a:tabLst>
            </a:pPr>
            <a:r>
              <a:rPr lang="en-US" altLang="zh-CN" sz="1403" dirty="0" smtClean="0">
                <a:solidFill>
                  <a:srgbClr val="000000"/>
                </a:solidFill>
                <a:latin typeface="Microsoft YaHei UI" pitchFamily="18" charset="0"/>
                <a:cs typeface="Microsoft YaHei UI" pitchFamily="18" charset="0"/>
              </a:rPr>
              <a:t>提升质检效率，</a:t>
            </a:r>
          </a:p>
          <a:p>
            <a:pPr>
              <a:lnSpc>
                <a:spcPts val="1600"/>
              </a:lnSpc>
              <a:tabLst>
                <a:tab pos="38100" algn="l"/>
                <a:tab pos="50800" algn="l"/>
              </a:tabLst>
            </a:pPr>
            <a:r>
              <a:rPr lang="en-US" altLang="zh-CN" dirty="0" smtClean="0"/>
              <a:t>	</a:t>
            </a:r>
            <a:r>
              <a:rPr lang="en-US" altLang="zh-CN" sz="1406" dirty="0" smtClean="0">
                <a:solidFill>
                  <a:srgbClr val="000000"/>
                </a:solidFill>
                <a:latin typeface="Microsoft YaHei UI" pitchFamily="18" charset="0"/>
                <a:cs typeface="Microsoft YaHei UI" pitchFamily="18" charset="0"/>
              </a:rPr>
              <a:t>优化服务话术,</a:t>
            </a:r>
          </a:p>
          <a:p>
            <a:pPr>
              <a:lnSpc>
                <a:spcPts val="1600"/>
              </a:lnSpc>
              <a:tabLst>
                <a:tab pos="38100" algn="l"/>
                <a:tab pos="50800" algn="l"/>
              </a:tabLst>
            </a:pPr>
            <a:r>
              <a:rPr lang="en-US" altLang="zh-CN" sz="1403" dirty="0" smtClean="0">
                <a:solidFill>
                  <a:srgbClr val="000000"/>
                </a:solidFill>
                <a:latin typeface="Microsoft YaHei UI" pitchFamily="18" charset="0"/>
                <a:cs typeface="Microsoft YaHei UI" pitchFamily="18" charset="0"/>
              </a:rPr>
              <a:t>提升销售业绩。</a:t>
            </a:r>
          </a:p>
        </p:txBody>
      </p:sp>
      <p:sp>
        <p:nvSpPr>
          <p:cNvPr id="21" name="TextBox 1"/>
          <p:cNvSpPr txBox="1"/>
          <p:nvPr/>
        </p:nvSpPr>
        <p:spPr>
          <a:xfrm>
            <a:off x="1143000" y="4483100"/>
            <a:ext cx="3187700" cy="1384300"/>
          </a:xfrm>
          <a:prstGeom prst="rect">
            <a:avLst/>
          </a:prstGeom>
          <a:noFill/>
        </p:spPr>
        <p:txBody>
          <a:bodyPr wrap="none" lIns="0" tIns="0" rIns="0" rtlCol="0">
            <a:spAutoFit/>
          </a:bodyPr>
          <a:lstStyle/>
          <a:p>
            <a:pPr>
              <a:lnSpc>
                <a:spcPts val="1800"/>
              </a:lnSpc>
              <a:tabLst/>
            </a:pPr>
            <a:r>
              <a:rPr lang="en-US" altLang="zh-CN" sz="1403" b="1" dirty="0" smtClean="0">
                <a:solidFill>
                  <a:srgbClr val="000000"/>
                </a:solidFill>
                <a:latin typeface="Microsoft YaHei UI" pitchFamily="18" charset="0"/>
                <a:cs typeface="Microsoft YaHei UI" pitchFamily="18" charset="0"/>
              </a:rPr>
              <a:t>质检模型</a:t>
            </a:r>
            <a:r>
              <a:rPr lang="en-US" altLang="zh-CN" sz="1403" dirty="0" smtClean="0">
                <a:latin typeface="Times New Roman" pitchFamily="18" charset="0"/>
                <a:cs typeface="Times New Roman" pitchFamily="18" charset="0"/>
              </a:rPr>
              <a:t>                               </a:t>
            </a:r>
            <a:r>
              <a:rPr lang="en-US" altLang="zh-CN" sz="1403" b="1" dirty="0" smtClean="0">
                <a:solidFill>
                  <a:srgbClr val="000000"/>
                </a:solidFill>
                <a:latin typeface="Microsoft YaHei UI" pitchFamily="18" charset="0"/>
                <a:cs typeface="Microsoft YaHei UI" pitchFamily="18" charset="0"/>
              </a:rPr>
              <a:t>电销模型</a:t>
            </a:r>
          </a:p>
          <a:p>
            <a:pPr>
              <a:lnSpc>
                <a:spcPts val="2200"/>
              </a:lnSpc>
              <a:tabLst/>
            </a:pPr>
            <a:r>
              <a:rPr lang="en-US" altLang="zh-CN" sz="1403" dirty="0" smtClean="0">
                <a:solidFill>
                  <a:srgbClr val="000000"/>
                </a:solidFill>
                <a:latin typeface="Times New Roman" pitchFamily="18" charset="0"/>
                <a:cs typeface="Times New Roman"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服务话术质检</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Times New Roman" pitchFamily="18" charset="0"/>
                <a:cs typeface="Times New Roman"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拒保原因分析</a:t>
            </a:r>
          </a:p>
          <a:p>
            <a:pPr>
              <a:lnSpc>
                <a:spcPts val="2200"/>
              </a:lnSpc>
              <a:tabLst/>
            </a:pPr>
            <a:r>
              <a:rPr lang="en-US" altLang="zh-CN" sz="1403" dirty="0" smtClean="0">
                <a:solidFill>
                  <a:srgbClr val="000000"/>
                </a:solidFill>
                <a:latin typeface="Times New Roman" pitchFamily="18" charset="0"/>
                <a:cs typeface="Times New Roman"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违规质检</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Times New Roman" pitchFamily="18" charset="0"/>
                <a:cs typeface="Times New Roman"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咨询热点</a:t>
            </a:r>
          </a:p>
          <a:p>
            <a:pPr>
              <a:lnSpc>
                <a:spcPts val="2200"/>
              </a:lnSpc>
              <a:tabLst/>
            </a:pPr>
            <a:r>
              <a:rPr lang="en-US" altLang="zh-CN" sz="1403" dirty="0" smtClean="0">
                <a:solidFill>
                  <a:srgbClr val="000000"/>
                </a:solidFill>
                <a:latin typeface="Times New Roman" pitchFamily="18" charset="0"/>
                <a:cs typeface="Times New Roman"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投诉质检</a:t>
            </a:r>
            <a:r>
              <a:rPr lang="en-US" altLang="zh-CN" sz="1406" dirty="0" smtClean="0">
                <a:latin typeface="Times New Roman" pitchFamily="18" charset="0"/>
                <a:cs typeface="Times New Roman" pitchFamily="18" charset="0"/>
              </a:rPr>
              <a:t>                       </a:t>
            </a:r>
            <a:r>
              <a:rPr lang="en-US" altLang="zh-CN" sz="1406" dirty="0" smtClean="0">
                <a:solidFill>
                  <a:srgbClr val="000000"/>
                </a:solidFill>
                <a:latin typeface="Times New Roman" pitchFamily="18" charset="0"/>
                <a:cs typeface="Times New Roman" pitchFamily="18" charset="0"/>
              </a:rPr>
              <a:t>•</a:t>
            </a:r>
            <a:r>
              <a:rPr lang="en-US" altLang="zh-CN" sz="1406" dirty="0" smtClean="0">
                <a:latin typeface="Times New Roman" pitchFamily="18" charset="0"/>
                <a:cs typeface="Times New Roman" pitchFamily="18" charset="0"/>
              </a:rPr>
              <a:t>      </a:t>
            </a:r>
            <a:r>
              <a:rPr lang="en-US" altLang="zh-CN" sz="1406" dirty="0" smtClean="0">
                <a:solidFill>
                  <a:srgbClr val="000000"/>
                </a:solidFill>
                <a:latin typeface="Microsoft YaHei UI" pitchFamily="18" charset="0"/>
                <a:cs typeface="Microsoft YaHei UI" pitchFamily="18" charset="0"/>
              </a:rPr>
              <a:t>客户类型细分</a:t>
            </a:r>
          </a:p>
          <a:p>
            <a:pPr>
              <a:lnSpc>
                <a:spcPts val="2200"/>
              </a:lnSpc>
              <a:tabLst/>
            </a:pPr>
            <a:r>
              <a:rPr lang="en-US" altLang="zh-CN" sz="1403" dirty="0" smtClean="0">
                <a:solidFill>
                  <a:srgbClr val="000000"/>
                </a:solidFill>
                <a:latin typeface="Times New Roman" pitchFamily="18" charset="0"/>
                <a:cs typeface="Times New Roman"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坐席服务态度质检</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Times New Roman" pitchFamily="18" charset="0"/>
                <a:cs typeface="Times New Roman" pitchFamily="18" charset="0"/>
              </a:rPr>
              <a:t>•</a:t>
            </a:r>
            <a:r>
              <a:rPr lang="en-US" altLang="zh-CN" sz="1403" dirty="0" smtClean="0">
                <a:latin typeface="Times New Roman" pitchFamily="18" charset="0"/>
                <a:cs typeface="Times New Roman" pitchFamily="18" charset="0"/>
              </a:rPr>
              <a:t>      </a:t>
            </a:r>
            <a:r>
              <a:rPr lang="en-US" altLang="zh-CN" sz="1403" dirty="0" smtClean="0">
                <a:solidFill>
                  <a:srgbClr val="000000"/>
                </a:solidFill>
                <a:latin typeface="Microsoft YaHei UI" pitchFamily="18" charset="0"/>
                <a:cs typeface="Microsoft YaHei UI" pitchFamily="18" charset="0"/>
              </a:rPr>
              <a:t>电销话术改善</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2587752" y="1336547"/>
            <a:ext cx="5885306" cy="45719"/>
          </a:xfrm>
          <a:custGeom>
            <a:avLst/>
            <a:gdLst>
              <a:gd name="connsiteX0" fmla="*/ 11429 w 5885306"/>
              <a:gd name="connsiteY0" fmla="*/ 11430 h 45719"/>
              <a:gd name="connsiteX1" fmla="*/ 5873877 w 5885306"/>
              <a:gd name="connsiteY1" fmla="*/ 11430 h 45719"/>
            </a:gdLst>
            <a:ahLst/>
            <a:cxnLst>
              <a:cxn ang="0">
                <a:pos x="connsiteX0" y="connsiteY0"/>
              </a:cxn>
              <a:cxn ang="1">
                <a:pos x="connsiteX1" y="connsiteY1"/>
              </a:cxn>
            </a:cxnLst>
            <a:rect l="l" t="t" r="r" b="b"/>
            <a:pathLst>
              <a:path w="5885306" h="45719">
                <a:moveTo>
                  <a:pt x="11429" y="11430"/>
                </a:moveTo>
                <a:lnTo>
                  <a:pt x="5873877" y="11430"/>
                </a:lnTo>
              </a:path>
            </a:pathLst>
          </a:custGeom>
          <a:ln w="25400">
            <a:solidFill>
              <a:srgbClr val="668C1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313688" y="2394204"/>
            <a:ext cx="3384803" cy="356616"/>
          </a:xfrm>
          <a:custGeom>
            <a:avLst/>
            <a:gdLst>
              <a:gd name="connsiteX0" fmla="*/ 3384803 w 3384803"/>
              <a:gd name="connsiteY0" fmla="*/ 356616 h 356616"/>
              <a:gd name="connsiteX1" fmla="*/ 178308 w 3384803"/>
              <a:gd name="connsiteY1" fmla="*/ 356616 h 356616"/>
              <a:gd name="connsiteX2" fmla="*/ 0 w 3384803"/>
              <a:gd name="connsiteY2" fmla="*/ 178307 h 356616"/>
              <a:gd name="connsiteX3" fmla="*/ 178308 w 3384803"/>
              <a:gd name="connsiteY3" fmla="*/ 0 h 356616"/>
              <a:gd name="connsiteX4" fmla="*/ 3384803 w 3384803"/>
              <a:gd name="connsiteY4" fmla="*/ 0 h 356616"/>
              <a:gd name="connsiteX5" fmla="*/ 3384803 w 3384803"/>
              <a:gd name="connsiteY5" fmla="*/ 356616 h 3566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84803" h="356616">
                <a:moveTo>
                  <a:pt x="3384803" y="356616"/>
                </a:moveTo>
                <a:lnTo>
                  <a:pt x="178308" y="356616"/>
                </a:lnTo>
                <a:lnTo>
                  <a:pt x="0" y="178307"/>
                </a:lnTo>
                <a:lnTo>
                  <a:pt x="178308" y="0"/>
                </a:lnTo>
                <a:lnTo>
                  <a:pt x="3384803" y="0"/>
                </a:lnTo>
                <a:lnTo>
                  <a:pt x="3384803" y="356616"/>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565147" y="2388107"/>
            <a:ext cx="6265164" cy="359664"/>
          </a:xfrm>
          <a:custGeom>
            <a:avLst/>
            <a:gdLst>
              <a:gd name="connsiteX0" fmla="*/ 0 w 6265164"/>
              <a:gd name="connsiteY0" fmla="*/ 0 h 359664"/>
              <a:gd name="connsiteX1" fmla="*/ 6085332 w 6265164"/>
              <a:gd name="connsiteY1" fmla="*/ 0 h 359664"/>
              <a:gd name="connsiteX2" fmla="*/ 6265163 w 6265164"/>
              <a:gd name="connsiteY2" fmla="*/ 179832 h 359664"/>
              <a:gd name="connsiteX3" fmla="*/ 6085332 w 6265164"/>
              <a:gd name="connsiteY3" fmla="*/ 359664 h 359664"/>
              <a:gd name="connsiteX4" fmla="*/ 0 w 6265164"/>
              <a:gd name="connsiteY4" fmla="*/ 359664 h 359664"/>
              <a:gd name="connsiteX5" fmla="*/ 0 w 6265164"/>
              <a:gd name="connsiteY5" fmla="*/ 0 h 3596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6265164" h="359664">
                <a:moveTo>
                  <a:pt x="0" y="0"/>
                </a:moveTo>
                <a:lnTo>
                  <a:pt x="6085332" y="0"/>
                </a:lnTo>
                <a:lnTo>
                  <a:pt x="6265163" y="179832"/>
                </a:lnTo>
                <a:lnTo>
                  <a:pt x="6085332" y="359664"/>
                </a:lnTo>
                <a:lnTo>
                  <a:pt x="0" y="359664"/>
                </a:lnTo>
                <a:lnTo>
                  <a:pt x="0" y="0"/>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313688" y="3842003"/>
            <a:ext cx="3384803" cy="356616"/>
          </a:xfrm>
          <a:custGeom>
            <a:avLst/>
            <a:gdLst>
              <a:gd name="connsiteX0" fmla="*/ 3384803 w 3384803"/>
              <a:gd name="connsiteY0" fmla="*/ 356616 h 356616"/>
              <a:gd name="connsiteX1" fmla="*/ 178308 w 3384803"/>
              <a:gd name="connsiteY1" fmla="*/ 356616 h 356616"/>
              <a:gd name="connsiteX2" fmla="*/ 0 w 3384803"/>
              <a:gd name="connsiteY2" fmla="*/ 178308 h 356616"/>
              <a:gd name="connsiteX3" fmla="*/ 178308 w 3384803"/>
              <a:gd name="connsiteY3" fmla="*/ 0 h 356616"/>
              <a:gd name="connsiteX4" fmla="*/ 3384803 w 3384803"/>
              <a:gd name="connsiteY4" fmla="*/ 0 h 356616"/>
              <a:gd name="connsiteX5" fmla="*/ 3384803 w 3384803"/>
              <a:gd name="connsiteY5" fmla="*/ 356616 h 3566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384803" h="356616">
                <a:moveTo>
                  <a:pt x="3384803" y="356616"/>
                </a:moveTo>
                <a:lnTo>
                  <a:pt x="178308" y="356616"/>
                </a:lnTo>
                <a:lnTo>
                  <a:pt x="0" y="178308"/>
                </a:lnTo>
                <a:lnTo>
                  <a:pt x="178308" y="0"/>
                </a:lnTo>
                <a:lnTo>
                  <a:pt x="3384803" y="0"/>
                </a:lnTo>
                <a:lnTo>
                  <a:pt x="3384803" y="356616"/>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565147" y="3842003"/>
            <a:ext cx="6265164" cy="359664"/>
          </a:xfrm>
          <a:custGeom>
            <a:avLst/>
            <a:gdLst>
              <a:gd name="connsiteX0" fmla="*/ 0 w 6265164"/>
              <a:gd name="connsiteY0" fmla="*/ 0 h 359664"/>
              <a:gd name="connsiteX1" fmla="*/ 6085332 w 6265164"/>
              <a:gd name="connsiteY1" fmla="*/ 0 h 359664"/>
              <a:gd name="connsiteX2" fmla="*/ 6265163 w 6265164"/>
              <a:gd name="connsiteY2" fmla="*/ 179832 h 359664"/>
              <a:gd name="connsiteX3" fmla="*/ 6085332 w 6265164"/>
              <a:gd name="connsiteY3" fmla="*/ 359664 h 359664"/>
              <a:gd name="connsiteX4" fmla="*/ 0 w 6265164"/>
              <a:gd name="connsiteY4" fmla="*/ 359664 h 359664"/>
              <a:gd name="connsiteX5" fmla="*/ 0 w 6265164"/>
              <a:gd name="connsiteY5" fmla="*/ 0 h 3596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6265164" h="359664">
                <a:moveTo>
                  <a:pt x="0" y="0"/>
                </a:moveTo>
                <a:lnTo>
                  <a:pt x="6085332" y="0"/>
                </a:lnTo>
                <a:lnTo>
                  <a:pt x="6265163" y="179832"/>
                </a:lnTo>
                <a:lnTo>
                  <a:pt x="6085332" y="359664"/>
                </a:lnTo>
                <a:lnTo>
                  <a:pt x="0" y="359664"/>
                </a:lnTo>
                <a:lnTo>
                  <a:pt x="0" y="0"/>
                </a:lnTo>
              </a:path>
            </a:pathLst>
          </a:custGeom>
          <a:solidFill>
            <a:srgbClr val="4040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745742" y="4399026"/>
            <a:ext cx="2034539" cy="1257300"/>
          </a:xfrm>
          <a:custGeom>
            <a:avLst/>
            <a:gdLst>
              <a:gd name="connsiteX0" fmla="*/ 0 w 2034539"/>
              <a:gd name="connsiteY0" fmla="*/ 209550 h 1257300"/>
              <a:gd name="connsiteX1" fmla="*/ 209550 w 2034539"/>
              <a:gd name="connsiteY1" fmla="*/ 0 h 1257300"/>
              <a:gd name="connsiteX2" fmla="*/ 1824989 w 2034539"/>
              <a:gd name="connsiteY2" fmla="*/ 0 h 1257300"/>
              <a:gd name="connsiteX3" fmla="*/ 2034539 w 2034539"/>
              <a:gd name="connsiteY3" fmla="*/ 209550 h 1257300"/>
              <a:gd name="connsiteX4" fmla="*/ 2034539 w 2034539"/>
              <a:gd name="connsiteY4" fmla="*/ 1047750 h 1257300"/>
              <a:gd name="connsiteX5" fmla="*/ 1824989 w 2034539"/>
              <a:gd name="connsiteY5" fmla="*/ 1257300 h 1257300"/>
              <a:gd name="connsiteX6" fmla="*/ 209550 w 2034539"/>
              <a:gd name="connsiteY6" fmla="*/ 1257300 h 1257300"/>
              <a:gd name="connsiteX7" fmla="*/ 0 w 2034539"/>
              <a:gd name="connsiteY7" fmla="*/ 1047750 h 1257300"/>
              <a:gd name="connsiteX8" fmla="*/ 0 w 2034539"/>
              <a:gd name="connsiteY8" fmla="*/ 209550 h 12573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034539" h="1257300">
                <a:moveTo>
                  <a:pt x="0" y="209550"/>
                </a:moveTo>
                <a:cubicBezTo>
                  <a:pt x="0" y="93852"/>
                  <a:pt x="93852" y="0"/>
                  <a:pt x="209550" y="0"/>
                </a:cubicBezTo>
                <a:lnTo>
                  <a:pt x="1824989" y="0"/>
                </a:lnTo>
                <a:cubicBezTo>
                  <a:pt x="1940686" y="0"/>
                  <a:pt x="2034539" y="93852"/>
                  <a:pt x="2034539" y="209550"/>
                </a:cubicBezTo>
                <a:lnTo>
                  <a:pt x="2034539" y="1047750"/>
                </a:lnTo>
                <a:cubicBezTo>
                  <a:pt x="2034539" y="1163446"/>
                  <a:pt x="1940686" y="1257300"/>
                  <a:pt x="1824989" y="1257300"/>
                </a:cubicBezTo>
                <a:lnTo>
                  <a:pt x="209550" y="1257300"/>
                </a:lnTo>
                <a:cubicBezTo>
                  <a:pt x="93852" y="1257300"/>
                  <a:pt x="0" y="1163446"/>
                  <a:pt x="0" y="1047750"/>
                </a:cubicBezTo>
                <a:lnTo>
                  <a:pt x="0" y="209550"/>
                </a:lnTo>
              </a:path>
            </a:pathLst>
          </a:custGeom>
          <a:solidFill>
            <a:srgbClr val="E2F0D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731264" y="4384547"/>
            <a:ext cx="2063495" cy="1286255"/>
          </a:xfrm>
          <a:custGeom>
            <a:avLst/>
            <a:gdLst>
              <a:gd name="connsiteX0" fmla="*/ 14477 w 2063495"/>
              <a:gd name="connsiteY0" fmla="*/ 224028 h 1286255"/>
              <a:gd name="connsiteX1" fmla="*/ 224027 w 2063495"/>
              <a:gd name="connsiteY1" fmla="*/ 14478 h 1286255"/>
              <a:gd name="connsiteX2" fmla="*/ 1839467 w 2063495"/>
              <a:gd name="connsiteY2" fmla="*/ 14478 h 1286255"/>
              <a:gd name="connsiteX3" fmla="*/ 2049017 w 2063495"/>
              <a:gd name="connsiteY3" fmla="*/ 224028 h 1286255"/>
              <a:gd name="connsiteX4" fmla="*/ 2049017 w 2063495"/>
              <a:gd name="connsiteY4" fmla="*/ 1062228 h 1286255"/>
              <a:gd name="connsiteX5" fmla="*/ 1839467 w 2063495"/>
              <a:gd name="connsiteY5" fmla="*/ 1271778 h 1286255"/>
              <a:gd name="connsiteX6" fmla="*/ 224027 w 2063495"/>
              <a:gd name="connsiteY6" fmla="*/ 1271778 h 1286255"/>
              <a:gd name="connsiteX7" fmla="*/ 14477 w 2063495"/>
              <a:gd name="connsiteY7" fmla="*/ 1062228 h 1286255"/>
              <a:gd name="connsiteX8" fmla="*/ 14477 w 2063495"/>
              <a:gd name="connsiteY8" fmla="*/ 224028 h 12862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063495" h="1286255">
                <a:moveTo>
                  <a:pt x="14477" y="224028"/>
                </a:moveTo>
                <a:cubicBezTo>
                  <a:pt x="14477" y="108330"/>
                  <a:pt x="108330" y="14478"/>
                  <a:pt x="224027" y="14478"/>
                </a:cubicBezTo>
                <a:lnTo>
                  <a:pt x="1839467" y="14478"/>
                </a:lnTo>
                <a:cubicBezTo>
                  <a:pt x="1955164" y="14478"/>
                  <a:pt x="2049017" y="108330"/>
                  <a:pt x="2049017" y="224028"/>
                </a:cubicBezTo>
                <a:lnTo>
                  <a:pt x="2049017" y="1062228"/>
                </a:lnTo>
                <a:cubicBezTo>
                  <a:pt x="2049017" y="1177925"/>
                  <a:pt x="1955164" y="1271778"/>
                  <a:pt x="1839467" y="1271778"/>
                </a:cubicBezTo>
                <a:lnTo>
                  <a:pt x="224027" y="1271778"/>
                </a:lnTo>
                <a:cubicBezTo>
                  <a:pt x="108330" y="1271778"/>
                  <a:pt x="14477" y="1177925"/>
                  <a:pt x="14477" y="1062228"/>
                </a:cubicBezTo>
                <a:lnTo>
                  <a:pt x="14477" y="224028"/>
                </a:lnTo>
              </a:path>
            </a:pathLst>
          </a:custGeom>
          <a:solidFill>
            <a:srgbClr val="000000">
              <a:alpha val="0"/>
            </a:srgbClr>
          </a:solidFill>
          <a:ln w="25400">
            <a:solidFill>
              <a:srgbClr val="A9D18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5436870" y="4399026"/>
            <a:ext cx="2034539" cy="1257300"/>
          </a:xfrm>
          <a:custGeom>
            <a:avLst/>
            <a:gdLst>
              <a:gd name="connsiteX0" fmla="*/ 0 w 2034539"/>
              <a:gd name="connsiteY0" fmla="*/ 209550 h 1257300"/>
              <a:gd name="connsiteX1" fmla="*/ 209550 w 2034539"/>
              <a:gd name="connsiteY1" fmla="*/ 0 h 1257300"/>
              <a:gd name="connsiteX2" fmla="*/ 1824989 w 2034539"/>
              <a:gd name="connsiteY2" fmla="*/ 0 h 1257300"/>
              <a:gd name="connsiteX3" fmla="*/ 2034539 w 2034539"/>
              <a:gd name="connsiteY3" fmla="*/ 209550 h 1257300"/>
              <a:gd name="connsiteX4" fmla="*/ 2034539 w 2034539"/>
              <a:gd name="connsiteY4" fmla="*/ 1047750 h 1257300"/>
              <a:gd name="connsiteX5" fmla="*/ 1824989 w 2034539"/>
              <a:gd name="connsiteY5" fmla="*/ 1257300 h 1257300"/>
              <a:gd name="connsiteX6" fmla="*/ 209550 w 2034539"/>
              <a:gd name="connsiteY6" fmla="*/ 1257300 h 1257300"/>
              <a:gd name="connsiteX7" fmla="*/ 0 w 2034539"/>
              <a:gd name="connsiteY7" fmla="*/ 1047750 h 1257300"/>
              <a:gd name="connsiteX8" fmla="*/ 0 w 2034539"/>
              <a:gd name="connsiteY8" fmla="*/ 209550 h 12573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034539" h="1257300">
                <a:moveTo>
                  <a:pt x="0" y="209550"/>
                </a:moveTo>
                <a:cubicBezTo>
                  <a:pt x="0" y="93852"/>
                  <a:pt x="93852" y="0"/>
                  <a:pt x="209550" y="0"/>
                </a:cubicBezTo>
                <a:lnTo>
                  <a:pt x="1824989" y="0"/>
                </a:lnTo>
                <a:cubicBezTo>
                  <a:pt x="1940686" y="0"/>
                  <a:pt x="2034539" y="93852"/>
                  <a:pt x="2034539" y="209550"/>
                </a:cubicBezTo>
                <a:lnTo>
                  <a:pt x="2034539" y="1047750"/>
                </a:lnTo>
                <a:cubicBezTo>
                  <a:pt x="2034539" y="1163446"/>
                  <a:pt x="1940686" y="1257300"/>
                  <a:pt x="1824989" y="1257300"/>
                </a:cubicBezTo>
                <a:lnTo>
                  <a:pt x="209550" y="1257300"/>
                </a:lnTo>
                <a:cubicBezTo>
                  <a:pt x="93852" y="1257300"/>
                  <a:pt x="0" y="1163446"/>
                  <a:pt x="0" y="1047750"/>
                </a:cubicBezTo>
                <a:lnTo>
                  <a:pt x="0" y="209550"/>
                </a:lnTo>
              </a:path>
            </a:pathLst>
          </a:custGeom>
          <a:solidFill>
            <a:srgbClr val="E2F0D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5422391" y="4384547"/>
            <a:ext cx="2063495" cy="1286255"/>
          </a:xfrm>
          <a:custGeom>
            <a:avLst/>
            <a:gdLst>
              <a:gd name="connsiteX0" fmla="*/ 14478 w 2063495"/>
              <a:gd name="connsiteY0" fmla="*/ 224028 h 1286255"/>
              <a:gd name="connsiteX1" fmla="*/ 224028 w 2063495"/>
              <a:gd name="connsiteY1" fmla="*/ 14478 h 1286255"/>
              <a:gd name="connsiteX2" fmla="*/ 1839467 w 2063495"/>
              <a:gd name="connsiteY2" fmla="*/ 14478 h 1286255"/>
              <a:gd name="connsiteX3" fmla="*/ 2049017 w 2063495"/>
              <a:gd name="connsiteY3" fmla="*/ 224028 h 1286255"/>
              <a:gd name="connsiteX4" fmla="*/ 2049017 w 2063495"/>
              <a:gd name="connsiteY4" fmla="*/ 1062228 h 1286255"/>
              <a:gd name="connsiteX5" fmla="*/ 1839467 w 2063495"/>
              <a:gd name="connsiteY5" fmla="*/ 1271778 h 1286255"/>
              <a:gd name="connsiteX6" fmla="*/ 224028 w 2063495"/>
              <a:gd name="connsiteY6" fmla="*/ 1271778 h 1286255"/>
              <a:gd name="connsiteX7" fmla="*/ 14478 w 2063495"/>
              <a:gd name="connsiteY7" fmla="*/ 1062228 h 1286255"/>
              <a:gd name="connsiteX8" fmla="*/ 14478 w 2063495"/>
              <a:gd name="connsiteY8" fmla="*/ 224028 h 12862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063495" h="1286255">
                <a:moveTo>
                  <a:pt x="14478" y="224028"/>
                </a:moveTo>
                <a:cubicBezTo>
                  <a:pt x="14478" y="108330"/>
                  <a:pt x="108330" y="14478"/>
                  <a:pt x="224028" y="14478"/>
                </a:cubicBezTo>
                <a:lnTo>
                  <a:pt x="1839467" y="14478"/>
                </a:lnTo>
                <a:cubicBezTo>
                  <a:pt x="1955164" y="14478"/>
                  <a:pt x="2049017" y="108330"/>
                  <a:pt x="2049017" y="224028"/>
                </a:cubicBezTo>
                <a:lnTo>
                  <a:pt x="2049017" y="1062228"/>
                </a:lnTo>
                <a:cubicBezTo>
                  <a:pt x="2049017" y="1177925"/>
                  <a:pt x="1955164" y="1271778"/>
                  <a:pt x="1839467" y="1271778"/>
                </a:cubicBezTo>
                <a:lnTo>
                  <a:pt x="224028" y="1271778"/>
                </a:lnTo>
                <a:cubicBezTo>
                  <a:pt x="108330" y="1271778"/>
                  <a:pt x="14478" y="1177925"/>
                  <a:pt x="14478" y="1062228"/>
                </a:cubicBezTo>
                <a:lnTo>
                  <a:pt x="14478" y="224028"/>
                </a:lnTo>
              </a:path>
            </a:pathLst>
          </a:custGeom>
          <a:solidFill>
            <a:srgbClr val="000000">
              <a:alpha val="0"/>
            </a:srgbClr>
          </a:solidFill>
          <a:ln w="25400">
            <a:solidFill>
              <a:srgbClr val="A9D18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160520" y="4822697"/>
            <a:ext cx="19558" cy="312420"/>
          </a:xfrm>
          <a:custGeom>
            <a:avLst/>
            <a:gdLst>
              <a:gd name="connsiteX0" fmla="*/ 9778 w 19558"/>
              <a:gd name="connsiteY0" fmla="*/ 0 h 312420"/>
              <a:gd name="connsiteX1" fmla="*/ 9778 w 19558"/>
              <a:gd name="connsiteY1" fmla="*/ 312420 h 312420"/>
            </a:gdLst>
            <a:ahLst/>
            <a:cxnLst>
              <a:cxn ang="0">
                <a:pos x="connsiteX0" y="connsiteY0"/>
              </a:cxn>
              <a:cxn ang="1">
                <a:pos x="connsiteX1" y="connsiteY1"/>
              </a:cxn>
            </a:cxnLst>
            <a:rect l="l" t="t" r="r" b="b"/>
            <a:pathLst>
              <a:path w="19558" h="312420">
                <a:moveTo>
                  <a:pt x="9778" y="0"/>
                </a:moveTo>
                <a:lnTo>
                  <a:pt x="9778" y="312420"/>
                </a:lnTo>
              </a:path>
            </a:pathLst>
          </a:custGeom>
          <a:ln w="25400">
            <a:solidFill>
              <a:srgbClr val="668C1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4199509" y="4822697"/>
            <a:ext cx="39115" cy="312420"/>
          </a:xfrm>
          <a:custGeom>
            <a:avLst/>
            <a:gdLst>
              <a:gd name="connsiteX0" fmla="*/ 19558 w 39115"/>
              <a:gd name="connsiteY0" fmla="*/ 0 h 312420"/>
              <a:gd name="connsiteX1" fmla="*/ 19558 w 39115"/>
              <a:gd name="connsiteY1" fmla="*/ 312420 h 312420"/>
            </a:gdLst>
            <a:ahLst/>
            <a:cxnLst>
              <a:cxn ang="0">
                <a:pos x="connsiteX0" y="connsiteY0"/>
              </a:cxn>
              <a:cxn ang="1">
                <a:pos x="connsiteX1" y="connsiteY1"/>
              </a:cxn>
            </a:cxnLst>
            <a:rect l="l" t="t" r="r" b="b"/>
            <a:pathLst>
              <a:path w="39115" h="312420">
                <a:moveTo>
                  <a:pt x="19558" y="0"/>
                </a:moveTo>
                <a:lnTo>
                  <a:pt x="19558" y="312420"/>
                </a:lnTo>
              </a:path>
            </a:pathLst>
          </a:custGeom>
          <a:ln w="63500">
            <a:solidFill>
              <a:srgbClr val="668C1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4258183" y="4666488"/>
            <a:ext cx="978280" cy="624840"/>
          </a:xfrm>
          <a:custGeom>
            <a:avLst/>
            <a:gdLst>
              <a:gd name="connsiteX0" fmla="*/ 0 w 978280"/>
              <a:gd name="connsiteY0" fmla="*/ 156209 h 624840"/>
              <a:gd name="connsiteX1" fmla="*/ 665860 w 978280"/>
              <a:gd name="connsiteY1" fmla="*/ 156209 h 624840"/>
              <a:gd name="connsiteX2" fmla="*/ 665860 w 978280"/>
              <a:gd name="connsiteY2" fmla="*/ 0 h 624840"/>
              <a:gd name="connsiteX3" fmla="*/ 978280 w 978280"/>
              <a:gd name="connsiteY3" fmla="*/ 312420 h 624840"/>
              <a:gd name="connsiteX4" fmla="*/ 665860 w 978280"/>
              <a:gd name="connsiteY4" fmla="*/ 624840 h 624840"/>
              <a:gd name="connsiteX5" fmla="*/ 665860 w 978280"/>
              <a:gd name="connsiteY5" fmla="*/ 468629 h 624840"/>
              <a:gd name="connsiteX6" fmla="*/ 0 w 978280"/>
              <a:gd name="connsiteY6" fmla="*/ 468629 h 624840"/>
              <a:gd name="connsiteX7" fmla="*/ 0 w 978280"/>
              <a:gd name="connsiteY7" fmla="*/ 156209 h 6248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978280" h="624840">
                <a:moveTo>
                  <a:pt x="0" y="156209"/>
                </a:moveTo>
                <a:lnTo>
                  <a:pt x="665860" y="156209"/>
                </a:lnTo>
                <a:lnTo>
                  <a:pt x="665860" y="0"/>
                </a:lnTo>
                <a:lnTo>
                  <a:pt x="978280" y="312420"/>
                </a:lnTo>
                <a:lnTo>
                  <a:pt x="665860" y="624840"/>
                </a:lnTo>
                <a:lnTo>
                  <a:pt x="665860" y="468629"/>
                </a:lnTo>
                <a:lnTo>
                  <a:pt x="0" y="468629"/>
                </a:lnTo>
                <a:lnTo>
                  <a:pt x="0" y="156209"/>
                </a:lnTo>
              </a:path>
            </a:pathLst>
          </a:custGeom>
          <a:solidFill>
            <a:srgbClr val="668C1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95300" y="1092200"/>
            <a:ext cx="2197100" cy="571500"/>
          </a:xfrm>
          <a:prstGeom prst="rect">
            <a:avLst/>
          </a:prstGeom>
          <a:noFill/>
        </p:spPr>
      </p:pic>
      <p:sp>
        <p:nvSpPr>
          <p:cNvPr id="2" name="TextBox 1"/>
          <p:cNvSpPr txBox="1"/>
          <p:nvPr/>
        </p:nvSpPr>
        <p:spPr>
          <a:xfrm>
            <a:off x="622300" y="482600"/>
            <a:ext cx="7335341" cy="2316019"/>
          </a:xfrm>
          <a:prstGeom prst="rect">
            <a:avLst/>
          </a:prstGeom>
          <a:noFill/>
        </p:spPr>
        <p:txBody>
          <a:bodyPr wrap="none" lIns="0" tIns="0" rIns="0" rtlCol="0">
            <a:spAutoFit/>
          </a:bodyPr>
          <a:lstStyle/>
          <a:p>
            <a:pPr>
              <a:lnSpc>
                <a:spcPts val="3300"/>
              </a:lnSpc>
              <a:tabLst>
                <a:tab pos="609600" algn="l"/>
                <a:tab pos="1041400" algn="l"/>
                <a:tab pos="2514600" algn="l"/>
              </a:tabLst>
            </a:pPr>
            <a:r>
              <a:rPr lang="en-US" altLang="zh-CN" sz="3302" dirty="0" smtClean="0">
                <a:solidFill>
                  <a:srgbClr val="0070C0"/>
                </a:solidFill>
                <a:latin typeface="Microsoft YaHei UI" pitchFamily="18" charset="0"/>
                <a:cs typeface="Microsoft YaHei UI" pitchFamily="18" charset="0"/>
              </a:rPr>
              <a:t>应用案例：京翰教育</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600"/>
              </a:lnSpc>
              <a:tabLst>
                <a:tab pos="609600" algn="l"/>
                <a:tab pos="1041400" algn="l"/>
                <a:tab pos="25146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北京京翰英才教育科技有限公司是一家专注个性化教育的中小学课外辅导品牌机</a:t>
            </a:r>
          </a:p>
          <a:p>
            <a:pPr>
              <a:lnSpc>
                <a:spcPts val="1600"/>
              </a:lnSpc>
              <a:tabLst>
                <a:tab pos="609600" algn="l"/>
                <a:tab pos="1041400" algn="l"/>
                <a:tab pos="25146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构，成立14年来在全国建立百所教学中心，学员遍布各大省市。</a:t>
            </a:r>
          </a:p>
          <a:p>
            <a:pPr>
              <a:lnSpc>
                <a:spcPts val="1000"/>
              </a:lnSpc>
            </a:pPr>
            <a:endParaRPr lang="en-US" altLang="zh-CN" dirty="0" smtClean="0"/>
          </a:p>
          <a:p>
            <a:pPr>
              <a:lnSpc>
                <a:spcPts val="1000"/>
              </a:lnSpc>
            </a:pPr>
            <a:endParaRPr lang="en-US" altLang="zh-CN" dirty="0" smtClean="0"/>
          </a:p>
          <a:p>
            <a:pPr>
              <a:lnSpc>
                <a:spcPts val="2200"/>
              </a:lnSpc>
              <a:tabLst>
                <a:tab pos="609600" algn="l"/>
                <a:tab pos="1041400" algn="l"/>
                <a:tab pos="2514600" algn="l"/>
              </a:tabLst>
            </a:pPr>
            <a:r>
              <a:rPr lang="en-US" altLang="zh-CN" dirty="0" smtClean="0"/>
              <a:t>			</a:t>
            </a:r>
            <a:r>
              <a:rPr lang="en-US" altLang="zh-CN" sz="1403" dirty="0" smtClean="0">
                <a:solidFill>
                  <a:srgbClr val="FFFFFF"/>
                </a:solidFill>
                <a:latin typeface="Microsoft YaHei UI" pitchFamily="18" charset="0"/>
                <a:cs typeface="Microsoft YaHei UI" pitchFamily="18" charset="0"/>
              </a:rPr>
              <a:t>问题背景：京翰教育电话营销效率低下</a:t>
            </a:r>
          </a:p>
        </p:txBody>
      </p:sp>
      <p:sp>
        <p:nvSpPr>
          <p:cNvPr id="18" name="TextBox 1"/>
          <p:cNvSpPr txBox="1"/>
          <p:nvPr/>
        </p:nvSpPr>
        <p:spPr>
          <a:xfrm>
            <a:off x="1054100" y="2844800"/>
            <a:ext cx="50800" cy="838200"/>
          </a:xfrm>
          <a:prstGeom prst="rect">
            <a:avLst/>
          </a:prstGeom>
          <a:noFill/>
        </p:spPr>
        <p:txBody>
          <a:bodyPr wrap="none" lIns="0" tIns="0" rIns="0" rtlCol="0">
            <a:spAutoFit/>
          </a:bodyPr>
          <a:lstStyle/>
          <a:p>
            <a:pPr>
              <a:lnSpc>
                <a:spcPts val="1500"/>
              </a:lnSpc>
              <a:tabLst/>
            </a:pPr>
            <a:r>
              <a:rPr lang="en-US" altLang="zh-CN" sz="1403" dirty="0" smtClean="0">
                <a:solidFill>
                  <a:srgbClr val="000000"/>
                </a:solidFill>
                <a:latin typeface="Times New Roman" pitchFamily="18" charset="0"/>
                <a:cs typeface="Times New Roman" pitchFamily="18" charset="0"/>
              </a:rPr>
              <a:t>•</a:t>
            </a:r>
          </a:p>
          <a:p>
            <a:pPr>
              <a:lnSpc>
                <a:spcPts val="1600"/>
              </a:lnSpc>
              <a:tabLst/>
            </a:pPr>
            <a:r>
              <a:rPr lang="en-US" altLang="zh-CN" sz="1403" dirty="0" smtClean="0">
                <a:solidFill>
                  <a:srgbClr val="000000"/>
                </a:solidFill>
                <a:latin typeface="Times New Roman" pitchFamily="18" charset="0"/>
                <a:cs typeface="Times New Roman" pitchFamily="18" charset="0"/>
              </a:rPr>
              <a:t>•</a:t>
            </a:r>
          </a:p>
          <a:p>
            <a:pPr>
              <a:lnSpc>
                <a:spcPts val="1600"/>
              </a:lnSpc>
              <a:tabLst/>
            </a:pPr>
            <a:r>
              <a:rPr lang="en-US" altLang="zh-CN" sz="1403" dirty="0" smtClean="0">
                <a:solidFill>
                  <a:srgbClr val="000000"/>
                </a:solidFill>
                <a:latin typeface="Times New Roman" pitchFamily="18" charset="0"/>
                <a:cs typeface="Times New Roman" pitchFamily="18" charset="0"/>
              </a:rPr>
              <a:t>•</a:t>
            </a:r>
          </a:p>
          <a:p>
            <a:pPr>
              <a:lnSpc>
                <a:spcPts val="1600"/>
              </a:lnSpc>
              <a:tabLst/>
            </a:pPr>
            <a:r>
              <a:rPr lang="en-US" altLang="zh-CN" sz="1403" dirty="0" smtClean="0">
                <a:solidFill>
                  <a:srgbClr val="000000"/>
                </a:solidFill>
                <a:latin typeface="Times New Roman" pitchFamily="18" charset="0"/>
                <a:cs typeface="Times New Roman" pitchFamily="18" charset="0"/>
              </a:rPr>
              <a:t>•</a:t>
            </a:r>
          </a:p>
        </p:txBody>
      </p:sp>
      <p:sp>
        <p:nvSpPr>
          <p:cNvPr id="19" name="TextBox 1"/>
          <p:cNvSpPr txBox="1"/>
          <p:nvPr/>
        </p:nvSpPr>
        <p:spPr>
          <a:xfrm>
            <a:off x="1346200" y="2832100"/>
            <a:ext cx="4308872" cy="1354217"/>
          </a:xfrm>
          <a:prstGeom prst="rect">
            <a:avLst/>
          </a:prstGeom>
          <a:noFill/>
        </p:spPr>
        <p:txBody>
          <a:bodyPr wrap="none" lIns="0" tIns="0" rIns="0" rtlCol="0">
            <a:spAutoFit/>
          </a:bodyPr>
          <a:lstStyle/>
          <a:p>
            <a:pPr>
              <a:lnSpc>
                <a:spcPts val="1800"/>
              </a:lnSpc>
              <a:tabLst>
                <a:tab pos="1714500" algn="l"/>
              </a:tabLst>
            </a:pPr>
            <a:r>
              <a:rPr lang="en-US" altLang="zh-CN" sz="1403" dirty="0" smtClean="0">
                <a:solidFill>
                  <a:srgbClr val="000000"/>
                </a:solidFill>
                <a:latin typeface="Microsoft YaHei UI" pitchFamily="18" charset="0"/>
                <a:cs typeface="Microsoft YaHei UI" pitchFamily="18" charset="0"/>
              </a:rPr>
              <a:t>京翰高层对呼入电话成功率不满意</a:t>
            </a:r>
          </a:p>
          <a:p>
            <a:pPr>
              <a:lnSpc>
                <a:spcPts val="1600"/>
              </a:lnSpc>
              <a:tabLst>
                <a:tab pos="1714500" algn="l"/>
              </a:tabLst>
            </a:pPr>
            <a:r>
              <a:rPr lang="en-US" altLang="zh-CN" sz="1403" dirty="0" smtClean="0">
                <a:solidFill>
                  <a:srgbClr val="000000"/>
                </a:solidFill>
                <a:latin typeface="Microsoft YaHei UI" pitchFamily="18" charset="0"/>
                <a:cs typeface="Microsoft YaHei UI" pitchFamily="18" charset="0"/>
              </a:rPr>
              <a:t>呼入电话为网络电话方式呼入，不显示家长的电话号码</a:t>
            </a:r>
          </a:p>
          <a:p>
            <a:pPr>
              <a:lnSpc>
                <a:spcPts val="1600"/>
              </a:lnSpc>
              <a:tabLst>
                <a:tab pos="1714500" algn="l"/>
              </a:tabLst>
            </a:pPr>
            <a:r>
              <a:rPr lang="en-US" altLang="zh-CN" sz="1403" dirty="0" smtClean="0">
                <a:solidFill>
                  <a:srgbClr val="000000"/>
                </a:solidFill>
                <a:latin typeface="Microsoft YaHei UI" pitchFamily="18" charset="0"/>
                <a:cs typeface="Microsoft YaHei UI" pitchFamily="18" charset="0"/>
              </a:rPr>
              <a:t>是否说服家长留下私人电话判断电话是否成功</a:t>
            </a:r>
          </a:p>
          <a:p>
            <a:pPr>
              <a:lnSpc>
                <a:spcPts val="1600"/>
              </a:lnSpc>
              <a:tabLst>
                <a:tab pos="1714500" algn="l"/>
              </a:tabLst>
            </a:pPr>
            <a:r>
              <a:rPr lang="en-US" altLang="zh-CN" sz="1403" dirty="0" smtClean="0">
                <a:solidFill>
                  <a:srgbClr val="000000"/>
                </a:solidFill>
                <a:latin typeface="Microsoft YaHei UI" pitchFamily="18" charset="0"/>
                <a:cs typeface="Microsoft YaHei UI" pitchFamily="18" charset="0"/>
              </a:rPr>
              <a:t>挑选出销售流程的具体一步进行精细化分析</a:t>
            </a:r>
          </a:p>
          <a:p>
            <a:pPr>
              <a:lnSpc>
                <a:spcPts val="1000"/>
              </a:lnSpc>
            </a:pPr>
            <a:endParaRPr lang="en-US" altLang="zh-CN" dirty="0" smtClean="0"/>
          </a:p>
          <a:p>
            <a:pPr>
              <a:lnSpc>
                <a:spcPts val="2600"/>
              </a:lnSpc>
              <a:tabLst>
                <a:tab pos="1714500" algn="l"/>
              </a:tabLst>
            </a:pPr>
            <a:r>
              <a:rPr lang="en-US" altLang="zh-CN" dirty="0" smtClean="0"/>
              <a:t>	</a:t>
            </a:r>
            <a:r>
              <a:rPr lang="en-US" altLang="zh-CN" sz="1403" dirty="0" smtClean="0">
                <a:solidFill>
                  <a:srgbClr val="FFFFFF"/>
                </a:solidFill>
                <a:latin typeface="Microsoft YaHei UI" pitchFamily="18" charset="0"/>
                <a:cs typeface="Microsoft YaHei UI" pitchFamily="18" charset="0"/>
              </a:rPr>
              <a:t>解决方案：语音分析系统</a:t>
            </a:r>
          </a:p>
        </p:txBody>
      </p:sp>
      <p:sp>
        <p:nvSpPr>
          <p:cNvPr id="20" name="TextBox 1"/>
          <p:cNvSpPr txBox="1"/>
          <p:nvPr/>
        </p:nvSpPr>
        <p:spPr>
          <a:xfrm>
            <a:off x="1892300" y="4572000"/>
            <a:ext cx="1663700" cy="939800"/>
          </a:xfrm>
          <a:prstGeom prst="rect">
            <a:avLst/>
          </a:prstGeom>
          <a:noFill/>
        </p:spPr>
        <p:txBody>
          <a:bodyPr wrap="none" lIns="0" tIns="0" rIns="0" rtlCol="0">
            <a:spAutoFit/>
          </a:bodyPr>
          <a:lstStyle/>
          <a:p>
            <a:pPr>
              <a:lnSpc>
                <a:spcPts val="1800"/>
              </a:lnSpc>
              <a:tabLst>
                <a:tab pos="419100" algn="l"/>
                <a:tab pos="508000" algn="l"/>
              </a:tabLst>
            </a:pPr>
            <a:r>
              <a:rPr lang="en-US" altLang="zh-CN" dirty="0" smtClean="0"/>
              <a:t>		</a:t>
            </a:r>
            <a:r>
              <a:rPr lang="en-US" altLang="zh-CN" sz="1406" b="1" dirty="0" smtClean="0">
                <a:solidFill>
                  <a:srgbClr val="000000"/>
                </a:solidFill>
                <a:latin typeface="Microsoft YaHei UI" pitchFamily="18" charset="0"/>
                <a:cs typeface="Microsoft YaHei UI" pitchFamily="18" charset="0"/>
              </a:rPr>
              <a:t>挖掘原因</a:t>
            </a:r>
          </a:p>
          <a:p>
            <a:pPr>
              <a:lnSpc>
                <a:spcPts val="2200"/>
              </a:lnSpc>
              <a:tabLst>
                <a:tab pos="419100" algn="l"/>
                <a:tab pos="5080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分析销售成功的</a:t>
            </a:r>
          </a:p>
          <a:p>
            <a:pPr>
              <a:lnSpc>
                <a:spcPts val="1600"/>
              </a:lnSpc>
              <a:tabLst>
                <a:tab pos="419100" algn="l"/>
                <a:tab pos="508000" algn="l"/>
              </a:tabLst>
            </a:pPr>
            <a:r>
              <a:rPr lang="en-US" altLang="zh-CN" sz="1403" dirty="0" smtClean="0">
                <a:solidFill>
                  <a:srgbClr val="000000"/>
                </a:solidFill>
                <a:latin typeface="Microsoft YaHei UI" pitchFamily="18" charset="0"/>
                <a:cs typeface="Microsoft YaHei UI" pitchFamily="18" charset="0"/>
              </a:rPr>
              <a:t>原因和家长留下电话</a:t>
            </a:r>
          </a:p>
          <a:p>
            <a:pPr>
              <a:lnSpc>
                <a:spcPts val="1600"/>
              </a:lnSpc>
              <a:tabLst>
                <a:tab pos="419100" algn="l"/>
                <a:tab pos="508000" algn="l"/>
              </a:tabLst>
            </a:pPr>
            <a:r>
              <a:rPr lang="en-US" altLang="zh-CN" sz="1403" dirty="0" smtClean="0">
                <a:solidFill>
                  <a:srgbClr val="000000"/>
                </a:solidFill>
                <a:latin typeface="Microsoft YaHei UI" pitchFamily="18" charset="0"/>
                <a:cs typeface="Microsoft YaHei UI" pitchFamily="18" charset="0"/>
              </a:rPr>
              <a:t>的意图</a:t>
            </a:r>
          </a:p>
        </p:txBody>
      </p:sp>
      <p:sp>
        <p:nvSpPr>
          <p:cNvPr id="21" name="TextBox 1"/>
          <p:cNvSpPr txBox="1"/>
          <p:nvPr/>
        </p:nvSpPr>
        <p:spPr>
          <a:xfrm>
            <a:off x="5651500" y="4572000"/>
            <a:ext cx="1625600" cy="939800"/>
          </a:xfrm>
          <a:prstGeom prst="rect">
            <a:avLst/>
          </a:prstGeom>
          <a:noFill/>
        </p:spPr>
        <p:txBody>
          <a:bodyPr wrap="none" lIns="0" tIns="0" rIns="0" rtlCol="0">
            <a:spAutoFit/>
          </a:bodyPr>
          <a:lstStyle/>
          <a:p>
            <a:pPr>
              <a:lnSpc>
                <a:spcPts val="1800"/>
              </a:lnSpc>
              <a:tabLst>
                <a:tab pos="266700" algn="l"/>
                <a:tab pos="355600" algn="l"/>
                <a:tab pos="381000" algn="l"/>
              </a:tabLst>
            </a:pPr>
            <a:r>
              <a:rPr lang="en-US" altLang="zh-CN" dirty="0" smtClean="0"/>
              <a:t>	</a:t>
            </a:r>
            <a:r>
              <a:rPr lang="en-US" altLang="zh-CN" sz="1406" b="1" dirty="0" smtClean="0">
                <a:solidFill>
                  <a:srgbClr val="000000"/>
                </a:solidFill>
                <a:latin typeface="Microsoft YaHei UI" pitchFamily="18" charset="0"/>
                <a:cs typeface="Microsoft YaHei UI" pitchFamily="18" charset="0"/>
              </a:rPr>
              <a:t>提供改进方案</a:t>
            </a:r>
          </a:p>
          <a:p>
            <a:pPr>
              <a:lnSpc>
                <a:spcPts val="2200"/>
              </a:lnSpc>
              <a:tabLst>
                <a:tab pos="266700" algn="l"/>
                <a:tab pos="355600" algn="l"/>
                <a:tab pos="3810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设计最佳沟通方</a:t>
            </a:r>
          </a:p>
          <a:p>
            <a:pPr>
              <a:lnSpc>
                <a:spcPts val="1600"/>
              </a:lnSpc>
              <a:tabLst>
                <a:tab pos="266700" algn="l"/>
                <a:tab pos="355600" algn="l"/>
                <a:tab pos="381000" algn="l"/>
              </a:tabLst>
            </a:pPr>
            <a:r>
              <a:rPr lang="en-US" altLang="zh-CN" sz="1403" dirty="0" smtClean="0">
                <a:solidFill>
                  <a:srgbClr val="000000"/>
                </a:solidFill>
                <a:latin typeface="Microsoft YaHei UI" pitchFamily="18" charset="0"/>
                <a:cs typeface="Microsoft YaHei UI" pitchFamily="18" charset="0"/>
              </a:rPr>
              <a:t>式，验证有效性，帮</a:t>
            </a:r>
          </a:p>
          <a:p>
            <a:pPr>
              <a:lnSpc>
                <a:spcPts val="1600"/>
              </a:lnSpc>
              <a:tabLst>
                <a:tab pos="266700" algn="l"/>
                <a:tab pos="355600" algn="l"/>
                <a:tab pos="381000" algn="l"/>
              </a:tabLst>
            </a:pPr>
            <a:r>
              <a:rPr lang="en-US" altLang="zh-CN" dirty="0" smtClean="0"/>
              <a:t>		</a:t>
            </a:r>
            <a:r>
              <a:rPr lang="en-US" altLang="zh-CN" sz="1403" dirty="0" smtClean="0">
                <a:solidFill>
                  <a:srgbClr val="000000"/>
                </a:solidFill>
                <a:latin typeface="Microsoft YaHei UI" pitchFamily="18" charset="0"/>
                <a:cs typeface="Microsoft YaHei UI" pitchFamily="18" charset="0"/>
              </a:rPr>
              <a:t>助培训员工</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
          <p:cNvSpPr txBox="1"/>
          <p:nvPr/>
        </p:nvSpPr>
        <p:spPr>
          <a:xfrm>
            <a:off x="647700" y="406400"/>
            <a:ext cx="2115964"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系统架构图</a:t>
            </a:r>
          </a:p>
        </p:txBody>
      </p:sp>
      <p:pic>
        <p:nvPicPr>
          <p:cNvPr id="1035" name="图片 1034"/>
          <p:cNvPicPr>
            <a:picLocks noChangeAspect="1"/>
          </p:cNvPicPr>
          <p:nvPr/>
        </p:nvPicPr>
        <p:blipFill>
          <a:blip r:embed="rId3"/>
          <a:stretch>
            <a:fillRect/>
          </a:stretch>
        </p:blipFill>
        <p:spPr>
          <a:xfrm>
            <a:off x="647700" y="1447800"/>
            <a:ext cx="7612312" cy="47244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293875" y="973836"/>
            <a:ext cx="6819900" cy="1161541"/>
          </a:xfrm>
          <a:custGeom>
            <a:avLst/>
            <a:gdLst>
              <a:gd name="connsiteX0" fmla="*/ 0 w 6819900"/>
              <a:gd name="connsiteY0" fmla="*/ 135127 h 1161541"/>
              <a:gd name="connsiteX1" fmla="*/ 135127 w 6819900"/>
              <a:gd name="connsiteY1" fmla="*/ 0 h 1161541"/>
              <a:gd name="connsiteX2" fmla="*/ 1136650 w 6819900"/>
              <a:gd name="connsiteY2" fmla="*/ 0 h 1161541"/>
              <a:gd name="connsiteX3" fmla="*/ 1136650 w 6819900"/>
              <a:gd name="connsiteY3" fmla="*/ 0 h 1161541"/>
              <a:gd name="connsiteX4" fmla="*/ 2841625 w 6819900"/>
              <a:gd name="connsiteY4" fmla="*/ 0 h 1161541"/>
              <a:gd name="connsiteX5" fmla="*/ 6684771 w 6819900"/>
              <a:gd name="connsiteY5" fmla="*/ 0 h 1161541"/>
              <a:gd name="connsiteX6" fmla="*/ 6819900 w 6819900"/>
              <a:gd name="connsiteY6" fmla="*/ 135127 h 1161541"/>
              <a:gd name="connsiteX7" fmla="*/ 6819900 w 6819900"/>
              <a:gd name="connsiteY7" fmla="*/ 472947 h 1161541"/>
              <a:gd name="connsiteX8" fmla="*/ 6819900 w 6819900"/>
              <a:gd name="connsiteY8" fmla="*/ 472947 h 1161541"/>
              <a:gd name="connsiteX9" fmla="*/ 6819900 w 6819900"/>
              <a:gd name="connsiteY9" fmla="*/ 675640 h 1161541"/>
              <a:gd name="connsiteX10" fmla="*/ 6819900 w 6819900"/>
              <a:gd name="connsiteY10" fmla="*/ 675640 h 1161541"/>
              <a:gd name="connsiteX11" fmla="*/ 6684771 w 6819900"/>
              <a:gd name="connsiteY11" fmla="*/ 810768 h 1161541"/>
              <a:gd name="connsiteX12" fmla="*/ 2841625 w 6819900"/>
              <a:gd name="connsiteY12" fmla="*/ 810768 h 1161541"/>
              <a:gd name="connsiteX13" fmla="*/ 2844164 w 6819900"/>
              <a:gd name="connsiteY13" fmla="*/ 1161541 h 1161541"/>
              <a:gd name="connsiteX14" fmla="*/ 1136650 w 6819900"/>
              <a:gd name="connsiteY14" fmla="*/ 810768 h 1161541"/>
              <a:gd name="connsiteX15" fmla="*/ 135127 w 6819900"/>
              <a:gd name="connsiteY15" fmla="*/ 810768 h 1161541"/>
              <a:gd name="connsiteX16" fmla="*/ 0 w 6819900"/>
              <a:gd name="connsiteY16" fmla="*/ 675640 h 1161541"/>
              <a:gd name="connsiteX17" fmla="*/ 0 w 6819900"/>
              <a:gd name="connsiteY17" fmla="*/ 675640 h 1161541"/>
              <a:gd name="connsiteX18" fmla="*/ 0 w 6819900"/>
              <a:gd name="connsiteY18" fmla="*/ 472947 h 1161541"/>
              <a:gd name="connsiteX19" fmla="*/ 0 w 6819900"/>
              <a:gd name="connsiteY19" fmla="*/ 472947 h 1161541"/>
              <a:gd name="connsiteX20" fmla="*/ 0 w 6819900"/>
              <a:gd name="connsiteY20" fmla="*/ 135127 h 116154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6819900" h="1161541">
                <a:moveTo>
                  <a:pt x="0" y="135127"/>
                </a:moveTo>
                <a:cubicBezTo>
                  <a:pt x="0" y="60452"/>
                  <a:pt x="60452" y="0"/>
                  <a:pt x="135127" y="0"/>
                </a:cubicBezTo>
                <a:lnTo>
                  <a:pt x="1136650" y="0"/>
                </a:lnTo>
                <a:lnTo>
                  <a:pt x="1136650" y="0"/>
                </a:lnTo>
                <a:lnTo>
                  <a:pt x="2841625" y="0"/>
                </a:lnTo>
                <a:lnTo>
                  <a:pt x="6684771" y="0"/>
                </a:lnTo>
                <a:cubicBezTo>
                  <a:pt x="6759447" y="0"/>
                  <a:pt x="6819900" y="60452"/>
                  <a:pt x="6819900" y="135127"/>
                </a:cubicBezTo>
                <a:lnTo>
                  <a:pt x="6819900" y="472947"/>
                </a:lnTo>
                <a:lnTo>
                  <a:pt x="6819900" y="472947"/>
                </a:lnTo>
                <a:lnTo>
                  <a:pt x="6819900" y="675640"/>
                </a:lnTo>
                <a:lnTo>
                  <a:pt x="6819900" y="675640"/>
                </a:lnTo>
                <a:cubicBezTo>
                  <a:pt x="6819900" y="750315"/>
                  <a:pt x="6759447" y="810768"/>
                  <a:pt x="6684771" y="810768"/>
                </a:cubicBezTo>
                <a:lnTo>
                  <a:pt x="2841625" y="810768"/>
                </a:lnTo>
                <a:lnTo>
                  <a:pt x="2844164" y="1161541"/>
                </a:lnTo>
                <a:lnTo>
                  <a:pt x="1136650" y="810768"/>
                </a:lnTo>
                <a:lnTo>
                  <a:pt x="135127" y="810768"/>
                </a:lnTo>
                <a:cubicBezTo>
                  <a:pt x="60452" y="810768"/>
                  <a:pt x="0" y="750315"/>
                  <a:pt x="0" y="675640"/>
                </a:cubicBezTo>
                <a:lnTo>
                  <a:pt x="0" y="675640"/>
                </a:lnTo>
                <a:lnTo>
                  <a:pt x="0" y="472947"/>
                </a:lnTo>
                <a:lnTo>
                  <a:pt x="0" y="472947"/>
                </a:lnTo>
                <a:lnTo>
                  <a:pt x="0" y="135127"/>
                </a:lnTo>
              </a:path>
            </a:pathLst>
          </a:custGeom>
          <a:solidFill>
            <a:srgbClr val="70AD4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287525" y="967486"/>
            <a:ext cx="6832600" cy="1174241"/>
          </a:xfrm>
          <a:custGeom>
            <a:avLst/>
            <a:gdLst>
              <a:gd name="connsiteX0" fmla="*/ 6350 w 6832600"/>
              <a:gd name="connsiteY0" fmla="*/ 141477 h 1174241"/>
              <a:gd name="connsiteX1" fmla="*/ 141477 w 6832600"/>
              <a:gd name="connsiteY1" fmla="*/ 6350 h 1174241"/>
              <a:gd name="connsiteX2" fmla="*/ 1143000 w 6832600"/>
              <a:gd name="connsiteY2" fmla="*/ 6350 h 1174241"/>
              <a:gd name="connsiteX3" fmla="*/ 1143000 w 6832600"/>
              <a:gd name="connsiteY3" fmla="*/ 6350 h 1174241"/>
              <a:gd name="connsiteX4" fmla="*/ 2847975 w 6832600"/>
              <a:gd name="connsiteY4" fmla="*/ 6350 h 1174241"/>
              <a:gd name="connsiteX5" fmla="*/ 6691121 w 6832600"/>
              <a:gd name="connsiteY5" fmla="*/ 6350 h 1174241"/>
              <a:gd name="connsiteX6" fmla="*/ 6826250 w 6832600"/>
              <a:gd name="connsiteY6" fmla="*/ 141477 h 1174241"/>
              <a:gd name="connsiteX7" fmla="*/ 6826250 w 6832600"/>
              <a:gd name="connsiteY7" fmla="*/ 479297 h 1174241"/>
              <a:gd name="connsiteX8" fmla="*/ 6826250 w 6832600"/>
              <a:gd name="connsiteY8" fmla="*/ 479297 h 1174241"/>
              <a:gd name="connsiteX9" fmla="*/ 6826250 w 6832600"/>
              <a:gd name="connsiteY9" fmla="*/ 681990 h 1174241"/>
              <a:gd name="connsiteX10" fmla="*/ 6826250 w 6832600"/>
              <a:gd name="connsiteY10" fmla="*/ 681990 h 1174241"/>
              <a:gd name="connsiteX11" fmla="*/ 6691121 w 6832600"/>
              <a:gd name="connsiteY11" fmla="*/ 817118 h 1174241"/>
              <a:gd name="connsiteX12" fmla="*/ 2847975 w 6832600"/>
              <a:gd name="connsiteY12" fmla="*/ 817118 h 1174241"/>
              <a:gd name="connsiteX13" fmla="*/ 2850514 w 6832600"/>
              <a:gd name="connsiteY13" fmla="*/ 1167891 h 1174241"/>
              <a:gd name="connsiteX14" fmla="*/ 1143000 w 6832600"/>
              <a:gd name="connsiteY14" fmla="*/ 817118 h 1174241"/>
              <a:gd name="connsiteX15" fmla="*/ 141477 w 6832600"/>
              <a:gd name="connsiteY15" fmla="*/ 817118 h 1174241"/>
              <a:gd name="connsiteX16" fmla="*/ 6350 w 6832600"/>
              <a:gd name="connsiteY16" fmla="*/ 681990 h 1174241"/>
              <a:gd name="connsiteX17" fmla="*/ 6350 w 6832600"/>
              <a:gd name="connsiteY17" fmla="*/ 681990 h 1174241"/>
              <a:gd name="connsiteX18" fmla="*/ 6350 w 6832600"/>
              <a:gd name="connsiteY18" fmla="*/ 479297 h 1174241"/>
              <a:gd name="connsiteX19" fmla="*/ 6350 w 6832600"/>
              <a:gd name="connsiteY19" fmla="*/ 479297 h 1174241"/>
              <a:gd name="connsiteX20" fmla="*/ 6350 w 6832600"/>
              <a:gd name="connsiteY20" fmla="*/ 141477 h 117424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6832600" h="1174241">
                <a:moveTo>
                  <a:pt x="6350" y="141477"/>
                </a:moveTo>
                <a:cubicBezTo>
                  <a:pt x="6350" y="66802"/>
                  <a:pt x="66802" y="6350"/>
                  <a:pt x="141477" y="6350"/>
                </a:cubicBezTo>
                <a:lnTo>
                  <a:pt x="1143000" y="6350"/>
                </a:lnTo>
                <a:lnTo>
                  <a:pt x="1143000" y="6350"/>
                </a:lnTo>
                <a:lnTo>
                  <a:pt x="2847975" y="6350"/>
                </a:lnTo>
                <a:lnTo>
                  <a:pt x="6691121" y="6350"/>
                </a:lnTo>
                <a:cubicBezTo>
                  <a:pt x="6765797" y="6350"/>
                  <a:pt x="6826250" y="66802"/>
                  <a:pt x="6826250" y="141477"/>
                </a:cubicBezTo>
                <a:lnTo>
                  <a:pt x="6826250" y="479297"/>
                </a:lnTo>
                <a:lnTo>
                  <a:pt x="6826250" y="479297"/>
                </a:lnTo>
                <a:lnTo>
                  <a:pt x="6826250" y="681990"/>
                </a:lnTo>
                <a:lnTo>
                  <a:pt x="6826250" y="681990"/>
                </a:lnTo>
                <a:cubicBezTo>
                  <a:pt x="6826250" y="756665"/>
                  <a:pt x="6765797" y="817118"/>
                  <a:pt x="6691121" y="817118"/>
                </a:cubicBezTo>
                <a:lnTo>
                  <a:pt x="2847975" y="817118"/>
                </a:lnTo>
                <a:lnTo>
                  <a:pt x="2850514" y="1167891"/>
                </a:lnTo>
                <a:lnTo>
                  <a:pt x="1143000" y="817118"/>
                </a:lnTo>
                <a:lnTo>
                  <a:pt x="141477" y="817118"/>
                </a:lnTo>
                <a:cubicBezTo>
                  <a:pt x="66802" y="817118"/>
                  <a:pt x="6350" y="756665"/>
                  <a:pt x="6350" y="681990"/>
                </a:cubicBezTo>
                <a:lnTo>
                  <a:pt x="6350" y="681990"/>
                </a:lnTo>
                <a:lnTo>
                  <a:pt x="6350" y="479297"/>
                </a:lnTo>
                <a:lnTo>
                  <a:pt x="6350" y="479297"/>
                </a:lnTo>
                <a:lnTo>
                  <a:pt x="6350" y="141477"/>
                </a:lnTo>
              </a:path>
            </a:pathLst>
          </a:custGeom>
          <a:solidFill>
            <a:srgbClr val="000000">
              <a:alpha val="0"/>
            </a:srgbClr>
          </a:solidFill>
          <a:ln w="12700">
            <a:solidFill>
              <a:srgbClr val="507E3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1577339" y="4488560"/>
            <a:ext cx="6358128" cy="1692783"/>
          </a:xfrm>
          <a:custGeom>
            <a:avLst/>
            <a:gdLst>
              <a:gd name="connsiteX0" fmla="*/ 0 w 6358128"/>
              <a:gd name="connsiteY0" fmla="*/ 1019683 h 1692783"/>
              <a:gd name="connsiteX1" fmla="*/ 134620 w 6358128"/>
              <a:gd name="connsiteY1" fmla="*/ 885063 h 1692783"/>
              <a:gd name="connsiteX2" fmla="*/ 3708907 w 6358128"/>
              <a:gd name="connsiteY2" fmla="*/ 885063 h 1692783"/>
              <a:gd name="connsiteX3" fmla="*/ 5639307 w 6358128"/>
              <a:gd name="connsiteY3" fmla="*/ 0 h 1692783"/>
              <a:gd name="connsiteX4" fmla="*/ 5298440 w 6358128"/>
              <a:gd name="connsiteY4" fmla="*/ 885063 h 1692783"/>
              <a:gd name="connsiteX5" fmla="*/ 6223507 w 6358128"/>
              <a:gd name="connsiteY5" fmla="*/ 885063 h 1692783"/>
              <a:gd name="connsiteX6" fmla="*/ 6358128 w 6358128"/>
              <a:gd name="connsiteY6" fmla="*/ 1019683 h 1692783"/>
              <a:gd name="connsiteX7" fmla="*/ 6358128 w 6358128"/>
              <a:gd name="connsiteY7" fmla="*/ 1019683 h 1692783"/>
              <a:gd name="connsiteX8" fmla="*/ 6358128 w 6358128"/>
              <a:gd name="connsiteY8" fmla="*/ 1019683 h 1692783"/>
              <a:gd name="connsiteX9" fmla="*/ 6358128 w 6358128"/>
              <a:gd name="connsiteY9" fmla="*/ 1221613 h 1692783"/>
              <a:gd name="connsiteX10" fmla="*/ 6358128 w 6358128"/>
              <a:gd name="connsiteY10" fmla="*/ 1558163 h 1692783"/>
              <a:gd name="connsiteX11" fmla="*/ 6223507 w 6358128"/>
              <a:gd name="connsiteY11" fmla="*/ 1692783 h 1692783"/>
              <a:gd name="connsiteX12" fmla="*/ 5298440 w 6358128"/>
              <a:gd name="connsiteY12" fmla="*/ 1692783 h 1692783"/>
              <a:gd name="connsiteX13" fmla="*/ 3708907 w 6358128"/>
              <a:gd name="connsiteY13" fmla="*/ 1692783 h 1692783"/>
              <a:gd name="connsiteX14" fmla="*/ 3708907 w 6358128"/>
              <a:gd name="connsiteY14" fmla="*/ 1692783 h 1692783"/>
              <a:gd name="connsiteX15" fmla="*/ 134620 w 6358128"/>
              <a:gd name="connsiteY15" fmla="*/ 1692783 h 1692783"/>
              <a:gd name="connsiteX16" fmla="*/ 0 w 6358128"/>
              <a:gd name="connsiteY16" fmla="*/ 1558163 h 1692783"/>
              <a:gd name="connsiteX17" fmla="*/ 0 w 6358128"/>
              <a:gd name="connsiteY17" fmla="*/ 1221613 h 1692783"/>
              <a:gd name="connsiteX18" fmla="*/ 0 w 6358128"/>
              <a:gd name="connsiteY18" fmla="*/ 1019683 h 1692783"/>
              <a:gd name="connsiteX19" fmla="*/ 0 w 6358128"/>
              <a:gd name="connsiteY19" fmla="*/ 1019683 h 16927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6358128" h="1692783">
                <a:moveTo>
                  <a:pt x="0" y="1019683"/>
                </a:moveTo>
                <a:cubicBezTo>
                  <a:pt x="0" y="945388"/>
                  <a:pt x="60325" y="885063"/>
                  <a:pt x="134620" y="885063"/>
                </a:cubicBezTo>
                <a:lnTo>
                  <a:pt x="3708907" y="885063"/>
                </a:lnTo>
                <a:lnTo>
                  <a:pt x="5639307" y="0"/>
                </a:lnTo>
                <a:lnTo>
                  <a:pt x="5298440" y="885063"/>
                </a:lnTo>
                <a:lnTo>
                  <a:pt x="6223507" y="885063"/>
                </a:lnTo>
                <a:cubicBezTo>
                  <a:pt x="6297803" y="885063"/>
                  <a:pt x="6358128" y="945388"/>
                  <a:pt x="6358128" y="1019683"/>
                </a:cubicBezTo>
                <a:lnTo>
                  <a:pt x="6358128" y="1019683"/>
                </a:lnTo>
                <a:lnTo>
                  <a:pt x="6358128" y="1019683"/>
                </a:lnTo>
                <a:lnTo>
                  <a:pt x="6358128" y="1221613"/>
                </a:lnTo>
                <a:lnTo>
                  <a:pt x="6358128" y="1558163"/>
                </a:lnTo>
                <a:cubicBezTo>
                  <a:pt x="6358128" y="1632508"/>
                  <a:pt x="6297803" y="1692783"/>
                  <a:pt x="6223507" y="1692783"/>
                </a:cubicBezTo>
                <a:lnTo>
                  <a:pt x="5298440" y="1692783"/>
                </a:lnTo>
                <a:lnTo>
                  <a:pt x="3708907" y="1692783"/>
                </a:lnTo>
                <a:lnTo>
                  <a:pt x="3708907" y="1692783"/>
                </a:lnTo>
                <a:lnTo>
                  <a:pt x="134620" y="1692783"/>
                </a:lnTo>
                <a:cubicBezTo>
                  <a:pt x="60325" y="1692783"/>
                  <a:pt x="0" y="1632508"/>
                  <a:pt x="0" y="1558163"/>
                </a:cubicBezTo>
                <a:lnTo>
                  <a:pt x="0" y="1221613"/>
                </a:lnTo>
                <a:lnTo>
                  <a:pt x="0" y="1019683"/>
                </a:lnTo>
                <a:lnTo>
                  <a:pt x="0" y="1019683"/>
                </a:lnTo>
              </a:path>
            </a:pathLst>
          </a:custGeom>
          <a:solidFill>
            <a:srgbClr val="70AD4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570989" y="4482210"/>
            <a:ext cx="6370828" cy="1705483"/>
          </a:xfrm>
          <a:custGeom>
            <a:avLst/>
            <a:gdLst>
              <a:gd name="connsiteX0" fmla="*/ 6350 w 6370828"/>
              <a:gd name="connsiteY0" fmla="*/ 1026033 h 1705483"/>
              <a:gd name="connsiteX1" fmla="*/ 140970 w 6370828"/>
              <a:gd name="connsiteY1" fmla="*/ 891413 h 1705483"/>
              <a:gd name="connsiteX2" fmla="*/ 3715257 w 6370828"/>
              <a:gd name="connsiteY2" fmla="*/ 891413 h 1705483"/>
              <a:gd name="connsiteX3" fmla="*/ 5645657 w 6370828"/>
              <a:gd name="connsiteY3" fmla="*/ 6350 h 1705483"/>
              <a:gd name="connsiteX4" fmla="*/ 5304790 w 6370828"/>
              <a:gd name="connsiteY4" fmla="*/ 891413 h 1705483"/>
              <a:gd name="connsiteX5" fmla="*/ 6229857 w 6370828"/>
              <a:gd name="connsiteY5" fmla="*/ 891413 h 1705483"/>
              <a:gd name="connsiteX6" fmla="*/ 6364478 w 6370828"/>
              <a:gd name="connsiteY6" fmla="*/ 1026033 h 1705483"/>
              <a:gd name="connsiteX7" fmla="*/ 6364478 w 6370828"/>
              <a:gd name="connsiteY7" fmla="*/ 1026033 h 1705483"/>
              <a:gd name="connsiteX8" fmla="*/ 6364478 w 6370828"/>
              <a:gd name="connsiteY8" fmla="*/ 1026033 h 1705483"/>
              <a:gd name="connsiteX9" fmla="*/ 6364478 w 6370828"/>
              <a:gd name="connsiteY9" fmla="*/ 1227963 h 1705483"/>
              <a:gd name="connsiteX10" fmla="*/ 6364478 w 6370828"/>
              <a:gd name="connsiteY10" fmla="*/ 1564513 h 1705483"/>
              <a:gd name="connsiteX11" fmla="*/ 6229857 w 6370828"/>
              <a:gd name="connsiteY11" fmla="*/ 1699133 h 1705483"/>
              <a:gd name="connsiteX12" fmla="*/ 5304790 w 6370828"/>
              <a:gd name="connsiteY12" fmla="*/ 1699133 h 1705483"/>
              <a:gd name="connsiteX13" fmla="*/ 3715257 w 6370828"/>
              <a:gd name="connsiteY13" fmla="*/ 1699133 h 1705483"/>
              <a:gd name="connsiteX14" fmla="*/ 3715257 w 6370828"/>
              <a:gd name="connsiteY14" fmla="*/ 1699133 h 1705483"/>
              <a:gd name="connsiteX15" fmla="*/ 140970 w 6370828"/>
              <a:gd name="connsiteY15" fmla="*/ 1699133 h 1705483"/>
              <a:gd name="connsiteX16" fmla="*/ 6350 w 6370828"/>
              <a:gd name="connsiteY16" fmla="*/ 1564513 h 1705483"/>
              <a:gd name="connsiteX17" fmla="*/ 6350 w 6370828"/>
              <a:gd name="connsiteY17" fmla="*/ 1227963 h 1705483"/>
              <a:gd name="connsiteX18" fmla="*/ 6350 w 6370828"/>
              <a:gd name="connsiteY18" fmla="*/ 1026033 h 1705483"/>
              <a:gd name="connsiteX19" fmla="*/ 6350 w 6370828"/>
              <a:gd name="connsiteY19" fmla="*/ 1026033 h 17054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6370828" h="1705483">
                <a:moveTo>
                  <a:pt x="6350" y="1026033"/>
                </a:moveTo>
                <a:cubicBezTo>
                  <a:pt x="6350" y="951738"/>
                  <a:pt x="66675" y="891413"/>
                  <a:pt x="140970" y="891413"/>
                </a:cubicBezTo>
                <a:lnTo>
                  <a:pt x="3715257" y="891413"/>
                </a:lnTo>
                <a:lnTo>
                  <a:pt x="5645657" y="6350"/>
                </a:lnTo>
                <a:lnTo>
                  <a:pt x="5304790" y="891413"/>
                </a:lnTo>
                <a:lnTo>
                  <a:pt x="6229857" y="891413"/>
                </a:lnTo>
                <a:cubicBezTo>
                  <a:pt x="6304153" y="891413"/>
                  <a:pt x="6364478" y="951738"/>
                  <a:pt x="6364478" y="1026033"/>
                </a:cubicBezTo>
                <a:lnTo>
                  <a:pt x="6364478" y="1026033"/>
                </a:lnTo>
                <a:lnTo>
                  <a:pt x="6364478" y="1026033"/>
                </a:lnTo>
                <a:lnTo>
                  <a:pt x="6364478" y="1227963"/>
                </a:lnTo>
                <a:lnTo>
                  <a:pt x="6364478" y="1564513"/>
                </a:lnTo>
                <a:cubicBezTo>
                  <a:pt x="6364478" y="1638858"/>
                  <a:pt x="6304153" y="1699133"/>
                  <a:pt x="6229857" y="1699133"/>
                </a:cubicBezTo>
                <a:lnTo>
                  <a:pt x="5304790" y="1699133"/>
                </a:lnTo>
                <a:lnTo>
                  <a:pt x="3715257" y="1699133"/>
                </a:lnTo>
                <a:lnTo>
                  <a:pt x="3715257" y="1699133"/>
                </a:lnTo>
                <a:lnTo>
                  <a:pt x="140970" y="1699133"/>
                </a:lnTo>
                <a:cubicBezTo>
                  <a:pt x="66675" y="1699133"/>
                  <a:pt x="6350" y="1638858"/>
                  <a:pt x="6350" y="1564513"/>
                </a:cubicBezTo>
                <a:lnTo>
                  <a:pt x="6350" y="1227963"/>
                </a:lnTo>
                <a:lnTo>
                  <a:pt x="6350" y="1026033"/>
                </a:lnTo>
                <a:lnTo>
                  <a:pt x="6350" y="1026033"/>
                </a:lnTo>
              </a:path>
            </a:pathLst>
          </a:custGeom>
          <a:solidFill>
            <a:srgbClr val="000000">
              <a:alpha val="0"/>
            </a:srgbClr>
          </a:solidFill>
          <a:ln w="12700">
            <a:solidFill>
              <a:srgbClr val="507E3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74700" y="1905000"/>
            <a:ext cx="7327900" cy="3378200"/>
          </a:xfrm>
          <a:prstGeom prst="rect">
            <a:avLst/>
          </a:prstGeom>
          <a:noFill/>
        </p:spPr>
      </p:pic>
      <p:sp>
        <p:nvSpPr>
          <p:cNvPr id="2" name="TextBox 1"/>
          <p:cNvSpPr txBox="1"/>
          <p:nvPr/>
        </p:nvSpPr>
        <p:spPr>
          <a:xfrm>
            <a:off x="1422400" y="1143000"/>
            <a:ext cx="6501780" cy="571951"/>
          </a:xfrm>
          <a:prstGeom prst="rect">
            <a:avLst/>
          </a:prstGeom>
          <a:noFill/>
        </p:spPr>
        <p:txBody>
          <a:bodyPr wrap="none" lIns="0" tIns="0" rIns="0" rtlCol="0">
            <a:spAutoFit/>
          </a:bodyPr>
          <a:lstStyle/>
          <a:p>
            <a:pPr>
              <a:lnSpc>
                <a:spcPts val="1900"/>
              </a:lnSpc>
              <a:tabLst/>
            </a:pPr>
            <a:r>
              <a:rPr lang="en-US" altLang="zh-CN" sz="1944" dirty="0" smtClean="0">
                <a:latin typeface="Microsoft YaHei UI" pitchFamily="18" charset="0"/>
                <a:cs typeface="Microsoft YaHei UI" pitchFamily="18" charset="0"/>
              </a:rPr>
              <a:t>有助于了解自建模型在所选时间段内的变化趋势，及时发现</a:t>
            </a:r>
          </a:p>
          <a:p>
            <a:pPr>
              <a:lnSpc>
                <a:spcPts val="2200"/>
              </a:lnSpc>
              <a:tabLst/>
            </a:pPr>
            <a:r>
              <a:rPr lang="en-US" altLang="zh-CN" sz="1944" dirty="0" smtClean="0">
                <a:latin typeface="Microsoft YaHei UI" pitchFamily="18" charset="0"/>
                <a:cs typeface="Microsoft YaHei UI" pitchFamily="18" charset="0"/>
              </a:rPr>
              <a:t>突变情况，有针对的分析相应模型变化的根本原因。</a:t>
            </a:r>
          </a:p>
        </p:txBody>
      </p:sp>
      <p:sp>
        <p:nvSpPr>
          <p:cNvPr id="9" name="TextBox 1"/>
          <p:cNvSpPr txBox="1"/>
          <p:nvPr/>
        </p:nvSpPr>
        <p:spPr>
          <a:xfrm>
            <a:off x="1701800" y="5537200"/>
            <a:ext cx="5788444" cy="559127"/>
          </a:xfrm>
          <a:prstGeom prst="rect">
            <a:avLst/>
          </a:prstGeom>
          <a:noFill/>
        </p:spPr>
        <p:txBody>
          <a:bodyPr wrap="none" lIns="0" tIns="0" rIns="0" rtlCol="0">
            <a:spAutoFit/>
          </a:bodyPr>
          <a:lstStyle/>
          <a:p>
            <a:pPr>
              <a:lnSpc>
                <a:spcPts val="1900"/>
              </a:lnSpc>
              <a:tabLst/>
            </a:pPr>
            <a:r>
              <a:rPr lang="en-US" altLang="zh-CN" sz="1958" dirty="0" smtClean="0">
                <a:latin typeface="Microsoft YaHei UI" pitchFamily="18" charset="0"/>
                <a:cs typeface="Microsoft YaHei UI" pitchFamily="18" charset="0"/>
              </a:rPr>
              <a:t>可通过词频统计自动分析所选时间段内的录音中占比</a:t>
            </a:r>
          </a:p>
          <a:p>
            <a:pPr>
              <a:lnSpc>
                <a:spcPts val="2100"/>
              </a:lnSpc>
              <a:tabLst/>
            </a:pPr>
            <a:r>
              <a:rPr lang="en-US" altLang="zh-CN" sz="1955" dirty="0" smtClean="0">
                <a:latin typeface="Microsoft YaHei UI" pitchFamily="18" charset="0"/>
                <a:cs typeface="Microsoft YaHei UI" pitchFamily="18" charset="0"/>
              </a:rPr>
              <a:t>TOP100的关键词，可有效了解该时间段内通话焦点</a:t>
            </a:r>
          </a:p>
        </p:txBody>
      </p:sp>
      <p:sp>
        <p:nvSpPr>
          <p:cNvPr id="10" name="TextBox 1"/>
          <p:cNvSpPr txBox="1"/>
          <p:nvPr/>
        </p:nvSpPr>
        <p:spPr>
          <a:xfrm>
            <a:off x="622300" y="419100"/>
            <a:ext cx="1692771"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业务趋势</a:t>
            </a:r>
          </a:p>
        </p:txBody>
      </p:sp>
      <p:pic>
        <p:nvPicPr>
          <p:cNvPr id="12" name="图片 11"/>
          <p:cNvPicPr>
            <a:picLocks noChangeAspect="1"/>
          </p:cNvPicPr>
          <p:nvPr/>
        </p:nvPicPr>
        <p:blipFill>
          <a:blip r:embed="rId3"/>
          <a:stretch>
            <a:fillRect/>
          </a:stretch>
        </p:blipFill>
        <p:spPr>
          <a:xfrm>
            <a:off x="757174" y="1776254"/>
            <a:ext cx="944625" cy="4445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3965447" y="5006340"/>
            <a:ext cx="3889247" cy="478535"/>
          </a:xfrm>
          <a:custGeom>
            <a:avLst/>
            <a:gdLst>
              <a:gd name="connsiteX0" fmla="*/ 0 w 3889247"/>
              <a:gd name="connsiteY0" fmla="*/ 478535 h 478535"/>
              <a:gd name="connsiteX1" fmla="*/ 3889247 w 3889247"/>
              <a:gd name="connsiteY1" fmla="*/ 478535 h 478535"/>
              <a:gd name="connsiteX2" fmla="*/ 3889247 w 3889247"/>
              <a:gd name="connsiteY2" fmla="*/ 0 h 478535"/>
              <a:gd name="connsiteX3" fmla="*/ 0 w 3889247"/>
              <a:gd name="connsiteY3" fmla="*/ 0 h 478535"/>
              <a:gd name="connsiteX4" fmla="*/ 0 w 3889247"/>
              <a:gd name="connsiteY4" fmla="*/ 478535 h 478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89247" h="478535">
                <a:moveTo>
                  <a:pt x="0" y="478535"/>
                </a:moveTo>
                <a:lnTo>
                  <a:pt x="3889247" y="478535"/>
                </a:lnTo>
                <a:lnTo>
                  <a:pt x="3889247" y="0"/>
                </a:lnTo>
                <a:lnTo>
                  <a:pt x="0" y="0"/>
                </a:lnTo>
                <a:lnTo>
                  <a:pt x="0" y="478535"/>
                </a:lnTo>
              </a:path>
            </a:pathLst>
          </a:custGeom>
          <a:solidFill>
            <a:srgbClr val="BDD7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5795771" y="3069335"/>
            <a:ext cx="2592324" cy="1440179"/>
          </a:xfrm>
          <a:custGeom>
            <a:avLst/>
            <a:gdLst>
              <a:gd name="connsiteX0" fmla="*/ 0 w 2592324"/>
              <a:gd name="connsiteY0" fmla="*/ 240029 h 1440179"/>
              <a:gd name="connsiteX1" fmla="*/ 240030 w 2592324"/>
              <a:gd name="connsiteY1" fmla="*/ 0 h 1440179"/>
              <a:gd name="connsiteX2" fmla="*/ 2352294 w 2592324"/>
              <a:gd name="connsiteY2" fmla="*/ 0 h 1440179"/>
              <a:gd name="connsiteX3" fmla="*/ 2592323 w 2592324"/>
              <a:gd name="connsiteY3" fmla="*/ 240029 h 1440179"/>
              <a:gd name="connsiteX4" fmla="*/ 2592323 w 2592324"/>
              <a:gd name="connsiteY4" fmla="*/ 1200150 h 1440179"/>
              <a:gd name="connsiteX5" fmla="*/ 2352294 w 2592324"/>
              <a:gd name="connsiteY5" fmla="*/ 1440179 h 1440179"/>
              <a:gd name="connsiteX6" fmla="*/ 240030 w 2592324"/>
              <a:gd name="connsiteY6" fmla="*/ 1440179 h 1440179"/>
              <a:gd name="connsiteX7" fmla="*/ 0 w 2592324"/>
              <a:gd name="connsiteY7" fmla="*/ 1200150 h 1440179"/>
              <a:gd name="connsiteX8" fmla="*/ 0 w 2592324"/>
              <a:gd name="connsiteY8" fmla="*/ 240029 h 14401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92324" h="1440179">
                <a:moveTo>
                  <a:pt x="0" y="240029"/>
                </a:moveTo>
                <a:cubicBezTo>
                  <a:pt x="0" y="107442"/>
                  <a:pt x="107442" y="0"/>
                  <a:pt x="240030" y="0"/>
                </a:cubicBezTo>
                <a:lnTo>
                  <a:pt x="2352294" y="0"/>
                </a:lnTo>
                <a:cubicBezTo>
                  <a:pt x="2484882" y="0"/>
                  <a:pt x="2592323" y="107442"/>
                  <a:pt x="2592323" y="240029"/>
                </a:cubicBezTo>
                <a:lnTo>
                  <a:pt x="2592323" y="1200150"/>
                </a:lnTo>
                <a:cubicBezTo>
                  <a:pt x="2592323" y="1332738"/>
                  <a:pt x="2484882" y="1440179"/>
                  <a:pt x="2352294" y="1440179"/>
                </a:cubicBezTo>
                <a:lnTo>
                  <a:pt x="240030" y="1440179"/>
                </a:lnTo>
                <a:cubicBezTo>
                  <a:pt x="107442" y="1440179"/>
                  <a:pt x="0" y="1332738"/>
                  <a:pt x="0" y="1200150"/>
                </a:cubicBezTo>
                <a:lnTo>
                  <a:pt x="0" y="240029"/>
                </a:lnTo>
              </a:path>
            </a:pathLst>
          </a:custGeom>
          <a:solidFill>
            <a:srgbClr val="70AD4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5789421" y="3062985"/>
            <a:ext cx="2605024" cy="1452879"/>
          </a:xfrm>
          <a:custGeom>
            <a:avLst/>
            <a:gdLst>
              <a:gd name="connsiteX0" fmla="*/ 6350 w 2605024"/>
              <a:gd name="connsiteY0" fmla="*/ 246379 h 1452879"/>
              <a:gd name="connsiteX1" fmla="*/ 246380 w 2605024"/>
              <a:gd name="connsiteY1" fmla="*/ 6350 h 1452879"/>
              <a:gd name="connsiteX2" fmla="*/ 2358644 w 2605024"/>
              <a:gd name="connsiteY2" fmla="*/ 6350 h 1452879"/>
              <a:gd name="connsiteX3" fmla="*/ 2598673 w 2605024"/>
              <a:gd name="connsiteY3" fmla="*/ 246379 h 1452879"/>
              <a:gd name="connsiteX4" fmla="*/ 2598673 w 2605024"/>
              <a:gd name="connsiteY4" fmla="*/ 1206500 h 1452879"/>
              <a:gd name="connsiteX5" fmla="*/ 2358644 w 2605024"/>
              <a:gd name="connsiteY5" fmla="*/ 1446529 h 1452879"/>
              <a:gd name="connsiteX6" fmla="*/ 246380 w 2605024"/>
              <a:gd name="connsiteY6" fmla="*/ 1446529 h 1452879"/>
              <a:gd name="connsiteX7" fmla="*/ 6350 w 2605024"/>
              <a:gd name="connsiteY7" fmla="*/ 1206500 h 1452879"/>
              <a:gd name="connsiteX8" fmla="*/ 6350 w 2605024"/>
              <a:gd name="connsiteY8" fmla="*/ 246379 h 14528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605024" h="1452879">
                <a:moveTo>
                  <a:pt x="6350" y="246379"/>
                </a:moveTo>
                <a:cubicBezTo>
                  <a:pt x="6350" y="113792"/>
                  <a:pt x="113792" y="6350"/>
                  <a:pt x="246380" y="6350"/>
                </a:cubicBezTo>
                <a:lnTo>
                  <a:pt x="2358644" y="6350"/>
                </a:lnTo>
                <a:cubicBezTo>
                  <a:pt x="2491232" y="6350"/>
                  <a:pt x="2598673" y="113792"/>
                  <a:pt x="2598673" y="246379"/>
                </a:cubicBezTo>
                <a:lnTo>
                  <a:pt x="2598673" y="1206500"/>
                </a:lnTo>
                <a:cubicBezTo>
                  <a:pt x="2598673" y="1339088"/>
                  <a:pt x="2491232" y="1446529"/>
                  <a:pt x="2358644" y="1446529"/>
                </a:cubicBezTo>
                <a:lnTo>
                  <a:pt x="246380" y="1446529"/>
                </a:lnTo>
                <a:cubicBezTo>
                  <a:pt x="113792" y="1446529"/>
                  <a:pt x="6350" y="1339088"/>
                  <a:pt x="6350" y="1206500"/>
                </a:cubicBezTo>
                <a:lnTo>
                  <a:pt x="6350" y="246379"/>
                </a:lnTo>
              </a:path>
            </a:pathLst>
          </a:custGeom>
          <a:solidFill>
            <a:srgbClr val="000000">
              <a:alpha val="0"/>
            </a:srgbClr>
          </a:solidFill>
          <a:ln w="12700">
            <a:solidFill>
              <a:srgbClr val="507E3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6900" y="1181100"/>
            <a:ext cx="8102600" cy="4711700"/>
          </a:xfrm>
          <a:prstGeom prst="rect">
            <a:avLst/>
          </a:prstGeom>
          <a:noFill/>
        </p:spPr>
      </p:pic>
      <p:sp>
        <p:nvSpPr>
          <p:cNvPr id="2" name="TextBox 1"/>
          <p:cNvSpPr txBox="1"/>
          <p:nvPr/>
        </p:nvSpPr>
        <p:spPr>
          <a:xfrm>
            <a:off x="5956300" y="3187700"/>
            <a:ext cx="2051844" cy="1302921"/>
          </a:xfrm>
          <a:prstGeom prst="rect">
            <a:avLst/>
          </a:prstGeom>
          <a:noFill/>
        </p:spPr>
        <p:txBody>
          <a:bodyPr wrap="none" lIns="0" tIns="0" rIns="0" rtlCol="0">
            <a:spAutoFit/>
          </a:bodyPr>
          <a:lstStyle/>
          <a:p>
            <a:pPr>
              <a:lnSpc>
                <a:spcPts val="2600"/>
              </a:lnSpc>
              <a:tabLst/>
            </a:pPr>
            <a:r>
              <a:rPr lang="en-US" altLang="zh-CN" sz="2004" dirty="0" smtClean="0">
                <a:latin typeface="Microsoft YaHei UI" pitchFamily="18" charset="0"/>
                <a:cs typeface="Microsoft YaHei UI" pitchFamily="18" charset="0"/>
              </a:rPr>
              <a:t>通过多维度选取，</a:t>
            </a:r>
          </a:p>
          <a:p>
            <a:pPr>
              <a:lnSpc>
                <a:spcPts val="2400"/>
              </a:lnSpc>
              <a:tabLst/>
            </a:pPr>
            <a:r>
              <a:rPr lang="en-US" altLang="zh-CN" sz="2004" dirty="0" smtClean="0">
                <a:latin typeface="Microsoft YaHei UI" pitchFamily="18" charset="0"/>
                <a:cs typeface="Microsoft YaHei UI" pitchFamily="18" charset="0"/>
              </a:rPr>
              <a:t>找到适合分析的语</a:t>
            </a:r>
          </a:p>
          <a:p>
            <a:pPr>
              <a:lnSpc>
                <a:spcPts val="2400"/>
              </a:lnSpc>
              <a:tabLst/>
            </a:pPr>
            <a:r>
              <a:rPr lang="en-US" altLang="zh-CN" sz="2004" dirty="0" smtClean="0">
                <a:latin typeface="Microsoft YaHei UI" pitchFamily="18" charset="0"/>
                <a:cs typeface="Microsoft YaHei UI" pitchFamily="18" charset="0"/>
              </a:rPr>
              <a:t>音样本，进行精细</a:t>
            </a:r>
          </a:p>
          <a:p>
            <a:pPr>
              <a:lnSpc>
                <a:spcPts val="2400"/>
              </a:lnSpc>
              <a:tabLst/>
            </a:pPr>
            <a:r>
              <a:rPr lang="en-US" altLang="zh-CN" sz="2004" dirty="0" smtClean="0">
                <a:latin typeface="Microsoft YaHei UI" pitchFamily="18" charset="0"/>
                <a:cs typeface="Microsoft YaHei UI" pitchFamily="18" charset="0"/>
              </a:rPr>
              <a:t>化分析</a:t>
            </a:r>
            <a:r>
              <a:rPr lang="en-US" altLang="zh-CN" sz="2112" dirty="0" smtClean="0">
                <a:latin typeface="Microsoft YaHei UI" pitchFamily="18" charset="0"/>
                <a:cs typeface="Microsoft YaHei UI" pitchFamily="18" charset="0"/>
              </a:rPr>
              <a:t>。</a:t>
            </a:r>
          </a:p>
        </p:txBody>
      </p:sp>
      <p:sp>
        <p:nvSpPr>
          <p:cNvPr id="8" name="TextBox 1"/>
          <p:cNvSpPr txBox="1"/>
          <p:nvPr/>
        </p:nvSpPr>
        <p:spPr>
          <a:xfrm>
            <a:off x="596900" y="406400"/>
            <a:ext cx="1692771" cy="469359"/>
          </a:xfrm>
          <a:prstGeom prst="rect">
            <a:avLst/>
          </a:prstGeom>
          <a:noFill/>
        </p:spPr>
        <p:txBody>
          <a:bodyPr wrap="none" lIns="0" tIns="0" rIns="0" rtlCol="0">
            <a:spAutoFit/>
          </a:bodyPr>
          <a:lstStyle/>
          <a:p>
            <a:pPr>
              <a:lnSpc>
                <a:spcPts val="3300"/>
              </a:lnSpc>
              <a:tabLst/>
            </a:pPr>
            <a:r>
              <a:rPr lang="en-US" altLang="zh-CN" sz="3302" dirty="0" smtClean="0">
                <a:solidFill>
                  <a:srgbClr val="0070C0"/>
                </a:solidFill>
                <a:latin typeface="Microsoft YaHei UI" pitchFamily="18" charset="0"/>
                <a:cs typeface="Microsoft YaHei UI" pitchFamily="18" charset="0"/>
              </a:rPr>
              <a:t>交叉分析</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5380482" y="982217"/>
            <a:ext cx="3051048" cy="1704340"/>
          </a:xfrm>
          <a:custGeom>
            <a:avLst/>
            <a:gdLst>
              <a:gd name="connsiteX0" fmla="*/ 0 w 3051048"/>
              <a:gd name="connsiteY0" fmla="*/ 231394 h 1704340"/>
              <a:gd name="connsiteX1" fmla="*/ 231394 w 3051048"/>
              <a:gd name="connsiteY1" fmla="*/ 0 h 1704340"/>
              <a:gd name="connsiteX2" fmla="*/ 508508 w 3051048"/>
              <a:gd name="connsiteY2" fmla="*/ 0 h 1704340"/>
              <a:gd name="connsiteX3" fmla="*/ 508508 w 3051048"/>
              <a:gd name="connsiteY3" fmla="*/ 0 h 1704340"/>
              <a:gd name="connsiteX4" fmla="*/ 1271270 w 3051048"/>
              <a:gd name="connsiteY4" fmla="*/ 0 h 1704340"/>
              <a:gd name="connsiteX5" fmla="*/ 2819653 w 3051048"/>
              <a:gd name="connsiteY5" fmla="*/ 0 h 1704340"/>
              <a:gd name="connsiteX6" fmla="*/ 3051048 w 3051048"/>
              <a:gd name="connsiteY6" fmla="*/ 231394 h 1704340"/>
              <a:gd name="connsiteX7" fmla="*/ 3051048 w 3051048"/>
              <a:gd name="connsiteY7" fmla="*/ 809879 h 1704340"/>
              <a:gd name="connsiteX8" fmla="*/ 3051048 w 3051048"/>
              <a:gd name="connsiteY8" fmla="*/ 809879 h 1704340"/>
              <a:gd name="connsiteX9" fmla="*/ 3051048 w 3051048"/>
              <a:gd name="connsiteY9" fmla="*/ 1156970 h 1704340"/>
              <a:gd name="connsiteX10" fmla="*/ 3051048 w 3051048"/>
              <a:gd name="connsiteY10" fmla="*/ 1156970 h 1704340"/>
              <a:gd name="connsiteX11" fmla="*/ 2819653 w 3051048"/>
              <a:gd name="connsiteY11" fmla="*/ 1388364 h 1704340"/>
              <a:gd name="connsiteX12" fmla="*/ 1271270 w 3051048"/>
              <a:gd name="connsiteY12" fmla="*/ 1388364 h 1704340"/>
              <a:gd name="connsiteX13" fmla="*/ 937386 w 3051048"/>
              <a:gd name="connsiteY13" fmla="*/ 1704339 h 1704340"/>
              <a:gd name="connsiteX14" fmla="*/ 508508 w 3051048"/>
              <a:gd name="connsiteY14" fmla="*/ 1388364 h 1704340"/>
              <a:gd name="connsiteX15" fmla="*/ 231394 w 3051048"/>
              <a:gd name="connsiteY15" fmla="*/ 1388364 h 1704340"/>
              <a:gd name="connsiteX16" fmla="*/ 0 w 3051048"/>
              <a:gd name="connsiteY16" fmla="*/ 1156970 h 1704340"/>
              <a:gd name="connsiteX17" fmla="*/ 0 w 3051048"/>
              <a:gd name="connsiteY17" fmla="*/ 1156970 h 1704340"/>
              <a:gd name="connsiteX18" fmla="*/ 0 w 3051048"/>
              <a:gd name="connsiteY18" fmla="*/ 809879 h 1704340"/>
              <a:gd name="connsiteX19" fmla="*/ 0 w 3051048"/>
              <a:gd name="connsiteY19" fmla="*/ 809879 h 1704340"/>
              <a:gd name="connsiteX20" fmla="*/ 0 w 3051048"/>
              <a:gd name="connsiteY20" fmla="*/ 231394 h 17043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051048" h="1704340">
                <a:moveTo>
                  <a:pt x="0" y="231394"/>
                </a:moveTo>
                <a:cubicBezTo>
                  <a:pt x="0" y="103632"/>
                  <a:pt x="103632" y="0"/>
                  <a:pt x="231394" y="0"/>
                </a:cubicBezTo>
                <a:lnTo>
                  <a:pt x="508508" y="0"/>
                </a:lnTo>
                <a:lnTo>
                  <a:pt x="508508" y="0"/>
                </a:lnTo>
                <a:lnTo>
                  <a:pt x="1271270" y="0"/>
                </a:lnTo>
                <a:lnTo>
                  <a:pt x="2819653" y="0"/>
                </a:lnTo>
                <a:cubicBezTo>
                  <a:pt x="2947415" y="0"/>
                  <a:pt x="3051048" y="103632"/>
                  <a:pt x="3051048" y="231394"/>
                </a:cubicBezTo>
                <a:lnTo>
                  <a:pt x="3051048" y="809879"/>
                </a:lnTo>
                <a:lnTo>
                  <a:pt x="3051048" y="809879"/>
                </a:lnTo>
                <a:lnTo>
                  <a:pt x="3051048" y="1156970"/>
                </a:lnTo>
                <a:lnTo>
                  <a:pt x="3051048" y="1156970"/>
                </a:lnTo>
                <a:cubicBezTo>
                  <a:pt x="3051048" y="1284732"/>
                  <a:pt x="2947415" y="1388364"/>
                  <a:pt x="2819653" y="1388364"/>
                </a:cubicBezTo>
                <a:lnTo>
                  <a:pt x="1271270" y="1388364"/>
                </a:lnTo>
                <a:lnTo>
                  <a:pt x="937386" y="1704339"/>
                </a:lnTo>
                <a:lnTo>
                  <a:pt x="508508" y="1388364"/>
                </a:lnTo>
                <a:lnTo>
                  <a:pt x="231394" y="1388364"/>
                </a:lnTo>
                <a:cubicBezTo>
                  <a:pt x="103632" y="1388364"/>
                  <a:pt x="0" y="1284732"/>
                  <a:pt x="0" y="1156970"/>
                </a:cubicBezTo>
                <a:lnTo>
                  <a:pt x="0" y="1156970"/>
                </a:lnTo>
                <a:lnTo>
                  <a:pt x="0" y="809879"/>
                </a:lnTo>
                <a:lnTo>
                  <a:pt x="0" y="809879"/>
                </a:lnTo>
                <a:lnTo>
                  <a:pt x="0" y="231394"/>
                </a:lnTo>
              </a:path>
            </a:pathLst>
          </a:custGeom>
          <a:solidFill>
            <a:srgbClr val="70AD4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5370576" y="972311"/>
            <a:ext cx="3070860" cy="1724152"/>
          </a:xfrm>
          <a:custGeom>
            <a:avLst/>
            <a:gdLst>
              <a:gd name="connsiteX0" fmla="*/ 9905 w 3070860"/>
              <a:gd name="connsiteY0" fmla="*/ 241300 h 1724152"/>
              <a:gd name="connsiteX1" fmla="*/ 241300 w 3070860"/>
              <a:gd name="connsiteY1" fmla="*/ 9905 h 1724152"/>
              <a:gd name="connsiteX2" fmla="*/ 518414 w 3070860"/>
              <a:gd name="connsiteY2" fmla="*/ 9905 h 1724152"/>
              <a:gd name="connsiteX3" fmla="*/ 518414 w 3070860"/>
              <a:gd name="connsiteY3" fmla="*/ 9905 h 1724152"/>
              <a:gd name="connsiteX4" fmla="*/ 1281176 w 3070860"/>
              <a:gd name="connsiteY4" fmla="*/ 9905 h 1724152"/>
              <a:gd name="connsiteX5" fmla="*/ 2829559 w 3070860"/>
              <a:gd name="connsiteY5" fmla="*/ 9905 h 1724152"/>
              <a:gd name="connsiteX6" fmla="*/ 3060954 w 3070860"/>
              <a:gd name="connsiteY6" fmla="*/ 241300 h 1724152"/>
              <a:gd name="connsiteX7" fmla="*/ 3060954 w 3070860"/>
              <a:gd name="connsiteY7" fmla="*/ 819785 h 1724152"/>
              <a:gd name="connsiteX8" fmla="*/ 3060954 w 3070860"/>
              <a:gd name="connsiteY8" fmla="*/ 819785 h 1724152"/>
              <a:gd name="connsiteX9" fmla="*/ 3060954 w 3070860"/>
              <a:gd name="connsiteY9" fmla="*/ 1166876 h 1724152"/>
              <a:gd name="connsiteX10" fmla="*/ 3060954 w 3070860"/>
              <a:gd name="connsiteY10" fmla="*/ 1166876 h 1724152"/>
              <a:gd name="connsiteX11" fmla="*/ 2829559 w 3070860"/>
              <a:gd name="connsiteY11" fmla="*/ 1398270 h 1724152"/>
              <a:gd name="connsiteX12" fmla="*/ 1281176 w 3070860"/>
              <a:gd name="connsiteY12" fmla="*/ 1398270 h 1724152"/>
              <a:gd name="connsiteX13" fmla="*/ 947292 w 3070860"/>
              <a:gd name="connsiteY13" fmla="*/ 1714245 h 1724152"/>
              <a:gd name="connsiteX14" fmla="*/ 518414 w 3070860"/>
              <a:gd name="connsiteY14" fmla="*/ 1398270 h 1724152"/>
              <a:gd name="connsiteX15" fmla="*/ 241300 w 3070860"/>
              <a:gd name="connsiteY15" fmla="*/ 1398270 h 1724152"/>
              <a:gd name="connsiteX16" fmla="*/ 9905 w 3070860"/>
              <a:gd name="connsiteY16" fmla="*/ 1166876 h 1724152"/>
              <a:gd name="connsiteX17" fmla="*/ 9905 w 3070860"/>
              <a:gd name="connsiteY17" fmla="*/ 1166876 h 1724152"/>
              <a:gd name="connsiteX18" fmla="*/ 9905 w 3070860"/>
              <a:gd name="connsiteY18" fmla="*/ 819785 h 1724152"/>
              <a:gd name="connsiteX19" fmla="*/ 9905 w 3070860"/>
              <a:gd name="connsiteY19" fmla="*/ 819785 h 1724152"/>
              <a:gd name="connsiteX20" fmla="*/ 9905 w 3070860"/>
              <a:gd name="connsiteY20" fmla="*/ 241300 h 17241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070860" h="1724152">
                <a:moveTo>
                  <a:pt x="9905" y="241300"/>
                </a:moveTo>
                <a:cubicBezTo>
                  <a:pt x="9905" y="113538"/>
                  <a:pt x="113538" y="9905"/>
                  <a:pt x="241300" y="9905"/>
                </a:cubicBezTo>
                <a:lnTo>
                  <a:pt x="518414" y="9905"/>
                </a:lnTo>
                <a:lnTo>
                  <a:pt x="518414" y="9905"/>
                </a:lnTo>
                <a:lnTo>
                  <a:pt x="1281176" y="9905"/>
                </a:lnTo>
                <a:lnTo>
                  <a:pt x="2829559" y="9905"/>
                </a:lnTo>
                <a:cubicBezTo>
                  <a:pt x="2957321" y="9905"/>
                  <a:pt x="3060954" y="113538"/>
                  <a:pt x="3060954" y="241300"/>
                </a:cubicBezTo>
                <a:lnTo>
                  <a:pt x="3060954" y="819785"/>
                </a:lnTo>
                <a:lnTo>
                  <a:pt x="3060954" y="819785"/>
                </a:lnTo>
                <a:lnTo>
                  <a:pt x="3060954" y="1166876"/>
                </a:lnTo>
                <a:lnTo>
                  <a:pt x="3060954" y="1166876"/>
                </a:lnTo>
                <a:cubicBezTo>
                  <a:pt x="3060954" y="1294638"/>
                  <a:pt x="2957321" y="1398270"/>
                  <a:pt x="2829559" y="1398270"/>
                </a:cubicBezTo>
                <a:lnTo>
                  <a:pt x="1281176" y="1398270"/>
                </a:lnTo>
                <a:lnTo>
                  <a:pt x="947292" y="1714245"/>
                </a:lnTo>
                <a:lnTo>
                  <a:pt x="518414" y="1398270"/>
                </a:lnTo>
                <a:lnTo>
                  <a:pt x="241300" y="1398270"/>
                </a:lnTo>
                <a:cubicBezTo>
                  <a:pt x="113538" y="1398270"/>
                  <a:pt x="9905" y="1294638"/>
                  <a:pt x="9905" y="1166876"/>
                </a:cubicBezTo>
                <a:lnTo>
                  <a:pt x="9905" y="1166876"/>
                </a:lnTo>
                <a:lnTo>
                  <a:pt x="9905" y="819785"/>
                </a:lnTo>
                <a:lnTo>
                  <a:pt x="9905" y="819785"/>
                </a:lnTo>
                <a:lnTo>
                  <a:pt x="9905" y="241300"/>
                </a:lnTo>
              </a:path>
            </a:pathLst>
          </a:custGeom>
          <a:solidFill>
            <a:srgbClr val="0070C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71500" y="1206500"/>
            <a:ext cx="8051800" cy="4889500"/>
          </a:xfrm>
          <a:prstGeom prst="rect">
            <a:avLst/>
          </a:prstGeom>
          <a:noFill/>
        </p:spPr>
      </p:pic>
      <p:sp>
        <p:nvSpPr>
          <p:cNvPr id="2" name="TextBox 1"/>
          <p:cNvSpPr txBox="1"/>
          <p:nvPr/>
        </p:nvSpPr>
        <p:spPr>
          <a:xfrm>
            <a:off x="5537200" y="1206500"/>
            <a:ext cx="2539157" cy="1072088"/>
          </a:xfrm>
          <a:prstGeom prst="rect">
            <a:avLst/>
          </a:prstGeom>
          <a:noFill/>
        </p:spPr>
        <p:txBody>
          <a:bodyPr wrap="none" lIns="0" tIns="0" rIns="0" rtlCol="0">
            <a:spAutoFit/>
          </a:bodyPr>
          <a:lstStyle/>
          <a:p>
            <a:pPr>
              <a:lnSpc>
                <a:spcPts val="2800"/>
              </a:lnSpc>
              <a:tabLst/>
            </a:pPr>
            <a:r>
              <a:rPr lang="en-US" altLang="zh-CN" sz="2195" dirty="0" smtClean="0">
                <a:latin typeface="Microsoft YaHei UI" pitchFamily="18" charset="0"/>
                <a:cs typeface="Microsoft YaHei UI" pitchFamily="18" charset="0"/>
              </a:rPr>
              <a:t>关键词语音列表，语</a:t>
            </a:r>
          </a:p>
          <a:p>
            <a:pPr>
              <a:lnSpc>
                <a:spcPts val="2600"/>
              </a:lnSpc>
              <a:tabLst/>
            </a:pPr>
            <a:r>
              <a:rPr lang="en-US" altLang="zh-CN" sz="2198" dirty="0" smtClean="0">
                <a:latin typeface="Microsoft YaHei UI" pitchFamily="18" charset="0"/>
                <a:cs typeface="Microsoft YaHei UI" pitchFamily="18" charset="0"/>
              </a:rPr>
              <a:t>音文字共同呈现方便</a:t>
            </a:r>
          </a:p>
          <a:p>
            <a:pPr>
              <a:lnSpc>
                <a:spcPts val="2600"/>
              </a:lnSpc>
              <a:tabLst/>
            </a:pPr>
            <a:r>
              <a:rPr lang="en-US" altLang="zh-CN" sz="2195" dirty="0" smtClean="0">
                <a:latin typeface="Microsoft YaHei UI" pitchFamily="18" charset="0"/>
                <a:cs typeface="Microsoft YaHei UI" pitchFamily="18" charset="0"/>
              </a:rPr>
              <a:t>查找原因</a:t>
            </a:r>
          </a:p>
        </p:txBody>
      </p:sp>
      <p:sp>
        <p:nvSpPr>
          <p:cNvPr id="7" name="TextBox 1"/>
          <p:cNvSpPr txBox="1"/>
          <p:nvPr/>
        </p:nvSpPr>
        <p:spPr>
          <a:xfrm>
            <a:off x="622300" y="419100"/>
            <a:ext cx="1692771"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通话列表</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5751703" y="2219676"/>
            <a:ext cx="3069981" cy="1786119"/>
          </a:xfrm>
          <a:custGeom>
            <a:avLst/>
            <a:gdLst>
              <a:gd name="connsiteX0" fmla="*/ 0 w 3069981"/>
              <a:gd name="connsiteY0" fmla="*/ 1653950 h 1786119"/>
              <a:gd name="connsiteX1" fmla="*/ 298830 w 3069981"/>
              <a:gd name="connsiteY1" fmla="*/ 1296572 h 1786119"/>
              <a:gd name="connsiteX2" fmla="*/ 943736 w 3069981"/>
              <a:gd name="connsiteY2" fmla="*/ 96295 h 1786119"/>
              <a:gd name="connsiteX3" fmla="*/ 2911982 w 3069981"/>
              <a:gd name="connsiteY3" fmla="*/ 489614 h 1786119"/>
              <a:gd name="connsiteX4" fmla="*/ 2267077 w 3069981"/>
              <a:gd name="connsiteY4" fmla="*/ 1689891 h 1786119"/>
              <a:gd name="connsiteX5" fmla="*/ 641730 w 3069981"/>
              <a:gd name="connsiteY5" fmla="*/ 1565558 h 1786119"/>
              <a:gd name="connsiteX6" fmla="*/ 0 w 3069981"/>
              <a:gd name="connsiteY6" fmla="*/ 1653950 h 178611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69981" h="1786119">
                <a:moveTo>
                  <a:pt x="0" y="1653950"/>
                </a:moveTo>
                <a:lnTo>
                  <a:pt x="298830" y="1296572"/>
                </a:lnTo>
                <a:cubicBezTo>
                  <a:pt x="-66548" y="856517"/>
                  <a:pt x="222122" y="319180"/>
                  <a:pt x="943736" y="96295"/>
                </a:cubicBezTo>
                <a:cubicBezTo>
                  <a:pt x="1665351" y="-126462"/>
                  <a:pt x="2546603" y="49686"/>
                  <a:pt x="2911982" y="489614"/>
                </a:cubicBezTo>
                <a:cubicBezTo>
                  <a:pt x="3277361" y="929669"/>
                  <a:pt x="2988690" y="1467006"/>
                  <a:pt x="2267077" y="1689891"/>
                </a:cubicBezTo>
                <a:cubicBezTo>
                  <a:pt x="1734439" y="1854356"/>
                  <a:pt x="1091438" y="1805208"/>
                  <a:pt x="641730" y="1565558"/>
                </a:cubicBezTo>
                <a:lnTo>
                  <a:pt x="0" y="1653950"/>
                </a:lnTo>
              </a:path>
            </a:pathLst>
          </a:custGeom>
          <a:solidFill>
            <a:srgbClr val="70AD4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5741797" y="2209770"/>
            <a:ext cx="3089793" cy="1805931"/>
          </a:xfrm>
          <a:custGeom>
            <a:avLst/>
            <a:gdLst>
              <a:gd name="connsiteX0" fmla="*/ 9905 w 3089793"/>
              <a:gd name="connsiteY0" fmla="*/ 1663856 h 1805931"/>
              <a:gd name="connsiteX1" fmla="*/ 308736 w 3089793"/>
              <a:gd name="connsiteY1" fmla="*/ 1306478 h 1805931"/>
              <a:gd name="connsiteX2" fmla="*/ 953642 w 3089793"/>
              <a:gd name="connsiteY2" fmla="*/ 106201 h 1805931"/>
              <a:gd name="connsiteX3" fmla="*/ 2921888 w 3089793"/>
              <a:gd name="connsiteY3" fmla="*/ 499520 h 1805931"/>
              <a:gd name="connsiteX4" fmla="*/ 2276983 w 3089793"/>
              <a:gd name="connsiteY4" fmla="*/ 1699797 h 1805931"/>
              <a:gd name="connsiteX5" fmla="*/ 651636 w 3089793"/>
              <a:gd name="connsiteY5" fmla="*/ 1575464 h 1805931"/>
              <a:gd name="connsiteX6" fmla="*/ 9905 w 3089793"/>
              <a:gd name="connsiteY6" fmla="*/ 1663856 h 180593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89793" h="1805931">
                <a:moveTo>
                  <a:pt x="9905" y="1663856"/>
                </a:moveTo>
                <a:lnTo>
                  <a:pt x="308736" y="1306478"/>
                </a:lnTo>
                <a:cubicBezTo>
                  <a:pt x="-56642" y="866423"/>
                  <a:pt x="232028" y="329086"/>
                  <a:pt x="953642" y="106201"/>
                </a:cubicBezTo>
                <a:cubicBezTo>
                  <a:pt x="1675257" y="-116556"/>
                  <a:pt x="2556509" y="59592"/>
                  <a:pt x="2921888" y="499520"/>
                </a:cubicBezTo>
                <a:cubicBezTo>
                  <a:pt x="3287267" y="939575"/>
                  <a:pt x="2998596" y="1476912"/>
                  <a:pt x="2276983" y="1699797"/>
                </a:cubicBezTo>
                <a:cubicBezTo>
                  <a:pt x="1744345" y="1864262"/>
                  <a:pt x="1101344" y="1815114"/>
                  <a:pt x="651636" y="1575464"/>
                </a:cubicBezTo>
                <a:lnTo>
                  <a:pt x="9905" y="1663856"/>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6900" y="1333500"/>
            <a:ext cx="7950200" cy="4622800"/>
          </a:xfrm>
          <a:prstGeom prst="rect">
            <a:avLst/>
          </a:prstGeom>
          <a:noFill/>
        </p:spPr>
      </p:pic>
      <p:sp>
        <p:nvSpPr>
          <p:cNvPr id="2" name="TextBox 1"/>
          <p:cNvSpPr txBox="1"/>
          <p:nvPr/>
        </p:nvSpPr>
        <p:spPr>
          <a:xfrm>
            <a:off x="6248400" y="2692400"/>
            <a:ext cx="2539157" cy="879728"/>
          </a:xfrm>
          <a:prstGeom prst="rect">
            <a:avLst/>
          </a:prstGeom>
          <a:noFill/>
        </p:spPr>
        <p:txBody>
          <a:bodyPr wrap="none" lIns="0" tIns="0" rIns="0" rtlCol="0">
            <a:spAutoFit/>
          </a:bodyPr>
          <a:lstStyle/>
          <a:p>
            <a:pPr>
              <a:lnSpc>
                <a:spcPts val="2300"/>
              </a:lnSpc>
              <a:tabLst/>
            </a:pPr>
            <a:r>
              <a:rPr lang="en-US" altLang="zh-CN" sz="1800" dirty="0" smtClean="0">
                <a:latin typeface="Microsoft YaHei UI" pitchFamily="18" charset="0"/>
                <a:cs typeface="Microsoft YaHei UI" pitchFamily="18" charset="0"/>
              </a:rPr>
              <a:t>自动对该样本中的问题、</a:t>
            </a:r>
          </a:p>
          <a:p>
            <a:pPr>
              <a:lnSpc>
                <a:spcPts val="2100"/>
              </a:lnSpc>
              <a:tabLst/>
            </a:pPr>
            <a:r>
              <a:rPr lang="en-US" altLang="zh-CN" sz="1800" dirty="0" smtClean="0">
                <a:latin typeface="Microsoft YaHei UI" pitchFamily="18" charset="0"/>
                <a:cs typeface="Microsoft YaHei UI" pitchFamily="18" charset="0"/>
              </a:rPr>
              <a:t>客户关心的热点进行聚</a:t>
            </a:r>
          </a:p>
          <a:p>
            <a:pPr>
              <a:lnSpc>
                <a:spcPts val="2100"/>
              </a:lnSpc>
              <a:tabLst/>
            </a:pPr>
            <a:r>
              <a:rPr lang="en-US" altLang="zh-CN" sz="1802" dirty="0" smtClean="0">
                <a:latin typeface="Microsoft YaHei UI" pitchFamily="18" charset="0"/>
                <a:cs typeface="Microsoft YaHei UI" pitchFamily="18" charset="0"/>
              </a:rPr>
              <a:t>类，提供辅助分析</a:t>
            </a:r>
          </a:p>
        </p:txBody>
      </p:sp>
      <p:sp>
        <p:nvSpPr>
          <p:cNvPr id="7" name="TextBox 1"/>
          <p:cNvSpPr txBox="1"/>
          <p:nvPr/>
        </p:nvSpPr>
        <p:spPr>
          <a:xfrm>
            <a:off x="622300" y="431800"/>
            <a:ext cx="1692771" cy="469359"/>
          </a:xfrm>
          <a:prstGeom prst="rect">
            <a:avLst/>
          </a:prstGeom>
          <a:noFill/>
        </p:spPr>
        <p:txBody>
          <a:bodyPr wrap="none" lIns="0" tIns="0" rIns="0" rtlCol="0">
            <a:spAutoFit/>
          </a:bodyPr>
          <a:lstStyle/>
          <a:p>
            <a:pPr>
              <a:lnSpc>
                <a:spcPts val="3300"/>
              </a:lnSpc>
              <a:tabLst/>
            </a:pPr>
            <a:r>
              <a:rPr lang="en-US" altLang="zh-CN" sz="3300" dirty="0" smtClean="0">
                <a:solidFill>
                  <a:srgbClr val="0070C0"/>
                </a:solidFill>
                <a:latin typeface="Microsoft YaHei UI" pitchFamily="18" charset="0"/>
                <a:cs typeface="Microsoft YaHei UI" pitchFamily="18" charset="0"/>
              </a:rPr>
              <a:t>原因挖掘</a:t>
            </a:r>
          </a:p>
        </p:txBody>
      </p:sp>
      <p:pic>
        <p:nvPicPr>
          <p:cNvPr id="8" name="图片 7"/>
          <p:cNvPicPr>
            <a:picLocks noChangeAspect="1"/>
          </p:cNvPicPr>
          <p:nvPr/>
        </p:nvPicPr>
        <p:blipFill>
          <a:blip r:embed="rId3"/>
          <a:stretch>
            <a:fillRect/>
          </a:stretch>
        </p:blipFill>
        <p:spPr>
          <a:xfrm>
            <a:off x="622300" y="864373"/>
            <a:ext cx="1426915" cy="832367"/>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851</Words>
  <Application>Microsoft Office PowerPoint</Application>
  <PresentationFormat>全屏显示(4:3)</PresentationFormat>
  <Paragraphs>744</Paragraphs>
  <Slides>45</Slides>
  <Notes>1</Notes>
  <HiddenSlides>0</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Zhiheng</dc:creator>
  <cp:lastModifiedBy>admin</cp:lastModifiedBy>
  <cp:revision>12</cp:revision>
  <dcterms:created xsi:type="dcterms:W3CDTF">2006-08-16T00:00:00Z</dcterms:created>
  <dcterms:modified xsi:type="dcterms:W3CDTF">2017-02-16T01:13:26Z</dcterms:modified>
</cp:coreProperties>
</file>